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22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780027" y="461899"/>
            <a:ext cx="1583944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68345" y="461899"/>
            <a:ext cx="3607308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65250" y="1593850"/>
            <a:ext cx="6419850" cy="3289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90369" y="2222119"/>
            <a:ext cx="475932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u="heavy" spc="-5" dirty="0">
                <a:uFill>
                  <a:solidFill>
                    <a:srgbClr val="000000"/>
                  </a:solidFill>
                </a:uFill>
              </a:rPr>
              <a:t>EE230 </a:t>
            </a:r>
            <a:r>
              <a:rPr u="heavy" spc="-254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– </a:t>
            </a:r>
            <a:r>
              <a:rPr u="heavy" spc="-5" dirty="0">
                <a:uFill>
                  <a:solidFill>
                    <a:srgbClr val="000000"/>
                  </a:solidFill>
                </a:uFill>
              </a:rPr>
              <a:t>Final</a:t>
            </a:r>
            <a:r>
              <a:rPr u="heavy" spc="-30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u="heavy" spc="-10" dirty="0">
                <a:uFill>
                  <a:solidFill>
                    <a:srgbClr val="000000"/>
                  </a:solidFill>
                </a:uFill>
              </a:rPr>
              <a:t>Project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054732" y="2819032"/>
            <a:ext cx="5034915" cy="1008380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80"/>
              </a:spcBef>
            </a:pPr>
            <a:r>
              <a:rPr sz="4400" dirty="0">
                <a:latin typeface="Carlito"/>
                <a:cs typeface="Carlito"/>
              </a:rPr>
              <a:t>1.9 GHz CP PLL</a:t>
            </a:r>
            <a:r>
              <a:rPr sz="4400" spc="-85" dirty="0">
                <a:latin typeface="Carlito"/>
                <a:cs typeface="Carlito"/>
              </a:rPr>
              <a:t> </a:t>
            </a:r>
            <a:r>
              <a:rPr sz="4400" spc="-5" dirty="0">
                <a:latin typeface="Carlito"/>
                <a:cs typeface="Carlito"/>
              </a:rPr>
              <a:t>Design</a:t>
            </a:r>
            <a:endParaRPr sz="44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  <a:spcBef>
                <a:spcPts val="195"/>
              </a:spcBef>
            </a:pPr>
            <a:r>
              <a:rPr sz="1400" spc="-5" dirty="0">
                <a:solidFill>
                  <a:srgbClr val="7E7E7E"/>
                </a:solidFill>
                <a:latin typeface="Carlito"/>
                <a:cs typeface="Carlito"/>
              </a:rPr>
              <a:t>(using 45nm CMOS </a:t>
            </a:r>
            <a:r>
              <a:rPr sz="1400" spc="-15" dirty="0">
                <a:solidFill>
                  <a:srgbClr val="7E7E7E"/>
                </a:solidFill>
                <a:latin typeface="Carlito"/>
                <a:cs typeface="Carlito"/>
              </a:rPr>
              <a:t>Technology)</a:t>
            </a:r>
            <a:endParaRPr sz="1400">
              <a:latin typeface="Carlito"/>
              <a:cs typeface="Carli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437382" y="4757013"/>
            <a:ext cx="2269490" cy="3575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1650" marR="5080" indent="-489584" algn="ctr">
              <a:lnSpc>
                <a:spcPct val="120100"/>
              </a:lnSpc>
              <a:spcBef>
                <a:spcPts val="100"/>
              </a:spcBef>
            </a:pPr>
            <a:r>
              <a:rPr lang="en-US" sz="2000" dirty="0">
                <a:latin typeface="Carlito"/>
                <a:cs typeface="Carlito"/>
              </a:rPr>
              <a:t>SUKRUTH</a:t>
            </a:r>
            <a:endParaRPr sz="2000" dirty="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3501" y="461899"/>
            <a:ext cx="493522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Bode Plot</a:t>
            </a:r>
            <a:r>
              <a:rPr spc="-50" dirty="0"/>
              <a:t> </a:t>
            </a:r>
            <a:r>
              <a:rPr spc="-35" dirty="0"/>
              <a:t>Parameters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250950" y="1822450"/>
          <a:ext cx="6628129" cy="3657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031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46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202"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b="1" spc="-1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Parameter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57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b="1" spc="-2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Value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57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759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55"/>
                        </a:spcBef>
                      </a:pPr>
                      <a:r>
                        <a:rPr sz="2000" b="1" spc="-2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Zero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3398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55"/>
                        </a:spcBef>
                      </a:pPr>
                      <a:r>
                        <a:rPr sz="2000" b="1" spc="-10" dirty="0">
                          <a:latin typeface="Carlito"/>
                          <a:cs typeface="Carlito"/>
                        </a:rPr>
                        <a:t>f</a:t>
                      </a:r>
                      <a:r>
                        <a:rPr sz="1950" b="1" spc="-15" baseline="-21367" dirty="0">
                          <a:latin typeface="Carlito"/>
                          <a:cs typeface="Carlito"/>
                        </a:rPr>
                        <a:t>z</a:t>
                      </a:r>
                      <a:endParaRPr sz="1950" baseline="-21367">
                        <a:latin typeface="Carlito"/>
                        <a:cs typeface="Carlito"/>
                      </a:endParaRPr>
                    </a:p>
                  </a:txBody>
                  <a:tcPr marL="0" marR="0" marT="13398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44525">
                        <a:lnSpc>
                          <a:spcPct val="100000"/>
                        </a:lnSpc>
                        <a:spcBef>
                          <a:spcPts val="105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0.245</a:t>
                      </a:r>
                      <a:r>
                        <a:rPr sz="2000" spc="-3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MHz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3398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759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55"/>
                        </a:spcBef>
                      </a:pPr>
                      <a:r>
                        <a:rPr sz="2000" b="1" spc="-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Unity-Gain</a:t>
                      </a:r>
                      <a:r>
                        <a:rPr sz="2000" b="1" spc="-4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 </a:t>
                      </a:r>
                      <a:r>
                        <a:rPr sz="2000" b="1" spc="-1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BW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3398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1545"/>
                        </a:spcBef>
                      </a:pPr>
                      <a:r>
                        <a:rPr sz="3000" b="1" spc="22" baseline="13888" dirty="0">
                          <a:latin typeface="Carlito"/>
                          <a:cs typeface="Carlito"/>
                        </a:rPr>
                        <a:t>f</a:t>
                      </a:r>
                      <a:r>
                        <a:rPr sz="1300" b="1" spc="15" dirty="0">
                          <a:latin typeface="Carlito"/>
                          <a:cs typeface="Carlito"/>
                        </a:rPr>
                        <a:t>ugb</a:t>
                      </a:r>
                      <a:endParaRPr sz="1300">
                        <a:latin typeface="Carlito"/>
                        <a:cs typeface="Carlito"/>
                      </a:endParaRPr>
                    </a:p>
                  </a:txBody>
                  <a:tcPr marL="0" marR="0" marT="1962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105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0.871</a:t>
                      </a:r>
                      <a:r>
                        <a:rPr sz="2000" spc="-3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MHz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3398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746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55"/>
                        </a:spcBef>
                      </a:pPr>
                      <a:r>
                        <a:rPr sz="2000" b="1" spc="-1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Pole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3398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1545"/>
                        </a:spcBef>
                      </a:pPr>
                      <a:r>
                        <a:rPr sz="3000" b="1" spc="15" baseline="13888" dirty="0">
                          <a:latin typeface="Carlito"/>
                          <a:cs typeface="Carlito"/>
                        </a:rPr>
                        <a:t>f</a:t>
                      </a:r>
                      <a:r>
                        <a:rPr sz="1300" b="1" spc="10" dirty="0">
                          <a:latin typeface="Carlito"/>
                          <a:cs typeface="Carlito"/>
                        </a:rPr>
                        <a:t>p3</a:t>
                      </a:r>
                      <a:endParaRPr sz="1300">
                        <a:latin typeface="Carlito"/>
                        <a:cs typeface="Carlito"/>
                      </a:endParaRPr>
                    </a:p>
                  </a:txBody>
                  <a:tcPr marL="0" marR="0" marT="19621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105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2.693</a:t>
                      </a:r>
                      <a:r>
                        <a:rPr sz="2000" spc="-3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MHz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3398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133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b="1" spc="-1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Max 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Phase</a:t>
                      </a:r>
                      <a:r>
                        <a:rPr sz="2000" b="1" spc="-2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 </a:t>
                      </a:r>
                      <a:r>
                        <a:rPr sz="2000" b="1" spc="-1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Margin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57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3000" b="1" spc="15" baseline="13888" dirty="0">
                          <a:latin typeface="Carlito"/>
                          <a:cs typeface="Carlito"/>
                        </a:rPr>
                        <a:t>PM</a:t>
                      </a:r>
                      <a:r>
                        <a:rPr sz="1300" b="1" spc="10" dirty="0">
                          <a:latin typeface="Carlito"/>
                          <a:cs typeface="Carlito"/>
                        </a:rPr>
                        <a:t>Max</a:t>
                      </a:r>
                      <a:endParaRPr sz="1300">
                        <a:latin typeface="Carlito"/>
                        <a:cs typeface="Carlito"/>
                      </a:endParaRPr>
                    </a:p>
                  </a:txBody>
                  <a:tcPr marL="0" marR="0" marT="14859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56.44°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572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120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2000" b="1" spc="-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Phase</a:t>
                      </a:r>
                      <a:r>
                        <a:rPr sz="2000" b="1" spc="-1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 </a:t>
                      </a:r>
                      <a:r>
                        <a:rPr sz="2000" b="1" spc="-1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Margin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63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2000" b="1" dirty="0">
                          <a:latin typeface="Carlito"/>
                          <a:cs typeface="Carlito"/>
                        </a:rPr>
                        <a:t>PM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63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56.38°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63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1202"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2000" b="1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Closed-Loop</a:t>
                      </a:r>
                      <a:r>
                        <a:rPr sz="2000" b="1" spc="-4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 </a:t>
                      </a:r>
                      <a:r>
                        <a:rPr sz="2000" b="1" spc="-1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BW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63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2000" b="1" spc="-20" dirty="0">
                          <a:latin typeface="Carlito"/>
                          <a:cs typeface="Carlito"/>
                        </a:rPr>
                        <a:t>BW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63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708660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1.41</a:t>
                      </a:r>
                      <a:r>
                        <a:rPr sz="2000" spc="-4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MHz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863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22373" y="2290699"/>
            <a:ext cx="4695825" cy="13677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175" algn="ctr">
              <a:lnSpc>
                <a:spcPct val="100000"/>
              </a:lnSpc>
              <a:spcBef>
                <a:spcPts val="105"/>
              </a:spcBef>
            </a:pPr>
            <a:r>
              <a:rPr sz="4400" spc="-5" dirty="0">
                <a:latin typeface="Carlito"/>
                <a:cs typeface="Carlito"/>
              </a:rPr>
              <a:t>(3)</a:t>
            </a:r>
            <a:endParaRPr sz="44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</a:pPr>
            <a:r>
              <a:rPr sz="4400" u="heavy" spc="-3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VerilogA</a:t>
            </a:r>
            <a:r>
              <a:rPr sz="4400" u="heavy" spc="-5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44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Simulations</a:t>
            </a:r>
            <a:endParaRPr sz="4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1346"/>
            <a:ext cx="9053675" cy="66893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41370" y="461899"/>
            <a:ext cx="246126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10" dirty="0"/>
              <a:t>Test</a:t>
            </a:r>
            <a:r>
              <a:rPr spc="-75" dirty="0"/>
              <a:t> </a:t>
            </a:r>
            <a:r>
              <a:rPr dirty="0"/>
              <a:t>Bench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72790" y="461899"/>
            <a:ext cx="25971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0" dirty="0"/>
              <a:t>Waveforms</a:t>
            </a:r>
          </a:p>
        </p:txBody>
      </p:sp>
      <p:sp>
        <p:nvSpPr>
          <p:cNvPr id="3" name="object 3"/>
          <p:cNvSpPr/>
          <p:nvPr/>
        </p:nvSpPr>
        <p:spPr>
          <a:xfrm>
            <a:off x="457200" y="1417319"/>
            <a:ext cx="8229600" cy="5160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4693" y="1793494"/>
            <a:ext cx="887730" cy="4409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FF0000"/>
                </a:solidFill>
                <a:latin typeface="Carlito"/>
                <a:cs typeface="Carlito"/>
              </a:rPr>
              <a:t>Ref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000">
              <a:latin typeface="Carlito"/>
              <a:cs typeface="Carlito"/>
            </a:endParaRPr>
          </a:p>
          <a:p>
            <a:pPr marL="635" algn="ctr">
              <a:lnSpc>
                <a:spcPct val="100000"/>
              </a:lnSpc>
            </a:pPr>
            <a:r>
              <a:rPr sz="1800" dirty="0">
                <a:solidFill>
                  <a:srgbClr val="00AF50"/>
                </a:solidFill>
                <a:latin typeface="Carlito"/>
                <a:cs typeface="Carlito"/>
              </a:rPr>
              <a:t>Fb</a:t>
            </a:r>
            <a:endParaRPr sz="1800">
              <a:latin typeface="Carlito"/>
              <a:cs typeface="Carlito"/>
            </a:endParaRPr>
          </a:p>
          <a:p>
            <a:pPr marL="311150" marR="54610" indent="-250190">
              <a:lnSpc>
                <a:spcPct val="213899"/>
              </a:lnSpc>
              <a:spcBef>
                <a:spcPts val="10"/>
              </a:spcBef>
            </a:pPr>
            <a:r>
              <a:rPr sz="1800" b="1" dirty="0">
                <a:solidFill>
                  <a:srgbClr val="FF000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FF000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FF000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FF0000"/>
                </a:solidFill>
                <a:latin typeface="Carlito"/>
                <a:cs typeface="Carlito"/>
              </a:rPr>
              <a:t>_Fb  </a:t>
            </a:r>
            <a:r>
              <a:rPr sz="1800" spc="-5" dirty="0">
                <a:solidFill>
                  <a:srgbClr val="FF0066"/>
                </a:solidFill>
                <a:latin typeface="Carlito"/>
                <a:cs typeface="Carlito"/>
              </a:rPr>
              <a:t>Up  </a:t>
            </a:r>
            <a:r>
              <a:rPr sz="1800" spc="-5" dirty="0">
                <a:solidFill>
                  <a:srgbClr val="00AFEF"/>
                </a:solidFill>
                <a:latin typeface="Carlito"/>
                <a:cs typeface="Carlito"/>
              </a:rPr>
              <a:t>Dn</a:t>
            </a:r>
            <a:endParaRPr sz="1800">
              <a:latin typeface="Carlito"/>
              <a:cs typeface="Carlito"/>
            </a:endParaRPr>
          </a:p>
          <a:p>
            <a:pPr marL="12700" marR="5080" indent="43815" algn="just">
              <a:lnSpc>
                <a:spcPct val="213899"/>
              </a:lnSpc>
            </a:pPr>
            <a:r>
              <a:rPr sz="1800" spc="-25" dirty="0">
                <a:solidFill>
                  <a:srgbClr val="6F2F9F"/>
                </a:solidFill>
                <a:latin typeface="Carlito"/>
                <a:cs typeface="Carlito"/>
              </a:rPr>
              <a:t>Vcontrol  </a:t>
            </a:r>
            <a:r>
              <a:rPr sz="1800" spc="-10" dirty="0">
                <a:solidFill>
                  <a:srgbClr val="E26C09"/>
                </a:solidFill>
                <a:latin typeface="Carlito"/>
                <a:cs typeface="Carlito"/>
              </a:rPr>
              <a:t>VCO_out  </a:t>
            </a:r>
            <a:r>
              <a:rPr sz="1800" b="1" dirty="0">
                <a:solidFill>
                  <a:srgbClr val="FF000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FF000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FF000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FF000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FF000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FF000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77361" y="2290699"/>
            <a:ext cx="2592070" cy="13677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4400" spc="-5" dirty="0">
                <a:latin typeface="Carlito"/>
                <a:cs typeface="Carlito"/>
              </a:rPr>
              <a:t>(4)</a:t>
            </a:r>
            <a:endParaRPr sz="44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</a:pPr>
            <a:r>
              <a:rPr sz="4400" u="heavy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PLL</a:t>
            </a:r>
            <a:r>
              <a:rPr sz="4400" u="heavy" spc="-6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4400" u="heavy" spc="-1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Circuits</a:t>
            </a:r>
            <a:endParaRPr sz="4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22953" y="461899"/>
            <a:ext cx="149733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solidFill>
                  <a:srgbClr val="FF0000"/>
                </a:solidFill>
              </a:rPr>
              <a:t>1-</a:t>
            </a:r>
            <a:r>
              <a:rPr spc="-85" dirty="0">
                <a:solidFill>
                  <a:srgbClr val="FF0000"/>
                </a:solidFill>
              </a:rPr>
              <a:t> </a:t>
            </a:r>
            <a:r>
              <a:rPr dirty="0"/>
              <a:t>PFD</a:t>
            </a:r>
          </a:p>
        </p:txBody>
      </p:sp>
      <p:sp>
        <p:nvSpPr>
          <p:cNvPr id="3" name="object 3"/>
          <p:cNvSpPr/>
          <p:nvPr/>
        </p:nvSpPr>
        <p:spPr>
          <a:xfrm>
            <a:off x="47818" y="1430016"/>
            <a:ext cx="9048362" cy="54089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51201" y="461899"/>
            <a:ext cx="3643629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solidFill>
                  <a:srgbClr val="FFC000"/>
                </a:solidFill>
              </a:rPr>
              <a:t>2- </a:t>
            </a:r>
            <a:r>
              <a:rPr spc="-15" dirty="0"/>
              <a:t>Charge</a:t>
            </a:r>
            <a:r>
              <a:rPr spc="-90" dirty="0"/>
              <a:t> </a:t>
            </a:r>
            <a:r>
              <a:rPr dirty="0"/>
              <a:t>Pump</a:t>
            </a:r>
          </a:p>
        </p:txBody>
      </p:sp>
      <p:sp>
        <p:nvSpPr>
          <p:cNvPr id="3" name="object 3"/>
          <p:cNvSpPr/>
          <p:nvPr/>
        </p:nvSpPr>
        <p:spPr>
          <a:xfrm>
            <a:off x="58445" y="1430016"/>
            <a:ext cx="9085554" cy="542798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51201" y="461899"/>
            <a:ext cx="3643629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>
                <a:solidFill>
                  <a:srgbClr val="FFC000"/>
                </a:solidFill>
                <a:latin typeface="Carlito"/>
                <a:cs typeface="Carlito"/>
              </a:rPr>
              <a:t>2- </a:t>
            </a:r>
            <a:r>
              <a:rPr sz="4400" spc="-15" dirty="0">
                <a:latin typeface="Carlito"/>
                <a:cs typeface="Carlito"/>
              </a:rPr>
              <a:t>Charge</a:t>
            </a:r>
            <a:r>
              <a:rPr sz="4400" spc="-90" dirty="0">
                <a:latin typeface="Carlito"/>
                <a:cs typeface="Carlito"/>
              </a:rPr>
              <a:t> </a:t>
            </a:r>
            <a:r>
              <a:rPr sz="4400" dirty="0">
                <a:latin typeface="Carlito"/>
                <a:cs typeface="Carlito"/>
              </a:rPr>
              <a:t>Pump</a:t>
            </a:r>
            <a:endParaRPr sz="4400">
              <a:latin typeface="Carlito"/>
              <a:cs typeface="Carlito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69151" y="1595519"/>
            <a:ext cx="8904628" cy="52234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28573" y="1825879"/>
            <a:ext cx="112268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solidFill>
                  <a:srgbClr val="FFC000"/>
                </a:solidFill>
                <a:latin typeface="Carlito"/>
                <a:cs typeface="Carlito"/>
              </a:rPr>
              <a:t>OpAmp</a:t>
            </a:r>
            <a:endParaRPr sz="280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281557" y="2328798"/>
            <a:ext cx="2681605" cy="593725"/>
          </a:xfrm>
          <a:custGeom>
            <a:avLst/>
            <a:gdLst/>
            <a:ahLst/>
            <a:cxnLst/>
            <a:rect l="l" t="t" r="r" b="b"/>
            <a:pathLst>
              <a:path w="2681604" h="593725">
                <a:moveTo>
                  <a:pt x="2659407" y="519302"/>
                </a:moveTo>
                <a:lnTo>
                  <a:pt x="2655697" y="519302"/>
                </a:lnTo>
                <a:lnTo>
                  <a:pt x="2656205" y="545211"/>
                </a:lnTo>
                <a:lnTo>
                  <a:pt x="2608405" y="545718"/>
                </a:lnTo>
                <a:lnTo>
                  <a:pt x="2566035" y="571118"/>
                </a:lnTo>
                <a:lnTo>
                  <a:pt x="2564003" y="579120"/>
                </a:lnTo>
                <a:lnTo>
                  <a:pt x="2571369" y="591312"/>
                </a:lnTo>
                <a:lnTo>
                  <a:pt x="2579370" y="593343"/>
                </a:lnTo>
                <a:lnTo>
                  <a:pt x="2681605" y="531876"/>
                </a:lnTo>
                <a:lnTo>
                  <a:pt x="2659407" y="519302"/>
                </a:lnTo>
                <a:close/>
              </a:path>
              <a:path w="2681604" h="593725">
                <a:moveTo>
                  <a:pt x="17018" y="0"/>
                </a:moveTo>
                <a:lnTo>
                  <a:pt x="39243" y="54101"/>
                </a:lnTo>
                <a:lnTo>
                  <a:pt x="78993" y="88518"/>
                </a:lnTo>
                <a:lnTo>
                  <a:pt x="119380" y="122681"/>
                </a:lnTo>
                <a:lnTo>
                  <a:pt x="161036" y="156590"/>
                </a:lnTo>
                <a:lnTo>
                  <a:pt x="203962" y="189991"/>
                </a:lnTo>
                <a:lnTo>
                  <a:pt x="248665" y="222503"/>
                </a:lnTo>
                <a:lnTo>
                  <a:pt x="295783" y="254380"/>
                </a:lnTo>
                <a:lnTo>
                  <a:pt x="345186" y="285241"/>
                </a:lnTo>
                <a:lnTo>
                  <a:pt x="397382" y="314960"/>
                </a:lnTo>
                <a:lnTo>
                  <a:pt x="452755" y="343280"/>
                </a:lnTo>
                <a:lnTo>
                  <a:pt x="511682" y="370331"/>
                </a:lnTo>
                <a:lnTo>
                  <a:pt x="574294" y="395731"/>
                </a:lnTo>
                <a:lnTo>
                  <a:pt x="641223" y="419353"/>
                </a:lnTo>
                <a:lnTo>
                  <a:pt x="712469" y="441071"/>
                </a:lnTo>
                <a:lnTo>
                  <a:pt x="749935" y="451230"/>
                </a:lnTo>
                <a:lnTo>
                  <a:pt x="788669" y="460755"/>
                </a:lnTo>
                <a:lnTo>
                  <a:pt x="828675" y="469773"/>
                </a:lnTo>
                <a:lnTo>
                  <a:pt x="869950" y="478281"/>
                </a:lnTo>
                <a:lnTo>
                  <a:pt x="914781" y="486155"/>
                </a:lnTo>
                <a:lnTo>
                  <a:pt x="964438" y="493522"/>
                </a:lnTo>
                <a:lnTo>
                  <a:pt x="1018667" y="500252"/>
                </a:lnTo>
                <a:lnTo>
                  <a:pt x="1076960" y="506349"/>
                </a:lnTo>
                <a:lnTo>
                  <a:pt x="1138809" y="511937"/>
                </a:lnTo>
                <a:lnTo>
                  <a:pt x="1272032" y="521588"/>
                </a:lnTo>
                <a:lnTo>
                  <a:pt x="1342517" y="525652"/>
                </a:lnTo>
                <a:lnTo>
                  <a:pt x="1488948" y="532511"/>
                </a:lnTo>
                <a:lnTo>
                  <a:pt x="1793113" y="541654"/>
                </a:lnTo>
                <a:lnTo>
                  <a:pt x="2290826" y="546988"/>
                </a:lnTo>
                <a:lnTo>
                  <a:pt x="2408809" y="546988"/>
                </a:lnTo>
                <a:lnTo>
                  <a:pt x="2608422" y="545708"/>
                </a:lnTo>
                <a:lnTo>
                  <a:pt x="2630299" y="532611"/>
                </a:lnTo>
                <a:lnTo>
                  <a:pt x="2609973" y="521080"/>
                </a:lnTo>
                <a:lnTo>
                  <a:pt x="2290953" y="521080"/>
                </a:lnTo>
                <a:lnTo>
                  <a:pt x="1944370" y="518413"/>
                </a:lnTo>
                <a:lnTo>
                  <a:pt x="1641220" y="511810"/>
                </a:lnTo>
                <a:lnTo>
                  <a:pt x="1416177" y="503427"/>
                </a:lnTo>
                <a:lnTo>
                  <a:pt x="1273683" y="495680"/>
                </a:lnTo>
                <a:lnTo>
                  <a:pt x="1205992" y="491109"/>
                </a:lnTo>
                <a:lnTo>
                  <a:pt x="1141095" y="486028"/>
                </a:lnTo>
                <a:lnTo>
                  <a:pt x="1079627" y="480567"/>
                </a:lnTo>
                <a:lnTo>
                  <a:pt x="1021842" y="474472"/>
                </a:lnTo>
                <a:lnTo>
                  <a:pt x="968248" y="467867"/>
                </a:lnTo>
                <a:lnTo>
                  <a:pt x="919226" y="460755"/>
                </a:lnTo>
                <a:lnTo>
                  <a:pt x="875284" y="453009"/>
                </a:lnTo>
                <a:lnTo>
                  <a:pt x="834390" y="444500"/>
                </a:lnTo>
                <a:lnTo>
                  <a:pt x="794893" y="435610"/>
                </a:lnTo>
                <a:lnTo>
                  <a:pt x="756793" y="426212"/>
                </a:lnTo>
                <a:lnTo>
                  <a:pt x="719709" y="416178"/>
                </a:lnTo>
                <a:lnTo>
                  <a:pt x="649478" y="394842"/>
                </a:lnTo>
                <a:lnTo>
                  <a:pt x="583819" y="371601"/>
                </a:lnTo>
                <a:lnTo>
                  <a:pt x="522224" y="346710"/>
                </a:lnTo>
                <a:lnTo>
                  <a:pt x="464312" y="320166"/>
                </a:lnTo>
                <a:lnTo>
                  <a:pt x="409956" y="292353"/>
                </a:lnTo>
                <a:lnTo>
                  <a:pt x="358775" y="263143"/>
                </a:lnTo>
                <a:lnTo>
                  <a:pt x="310134" y="232790"/>
                </a:lnTo>
                <a:lnTo>
                  <a:pt x="264033" y="201675"/>
                </a:lnTo>
                <a:lnTo>
                  <a:pt x="219837" y="169417"/>
                </a:lnTo>
                <a:lnTo>
                  <a:pt x="177419" y="136525"/>
                </a:lnTo>
                <a:lnTo>
                  <a:pt x="136144" y="102997"/>
                </a:lnTo>
                <a:lnTo>
                  <a:pt x="96012" y="68961"/>
                </a:lnTo>
                <a:lnTo>
                  <a:pt x="56387" y="34671"/>
                </a:lnTo>
                <a:lnTo>
                  <a:pt x="17018" y="0"/>
                </a:lnTo>
                <a:close/>
              </a:path>
              <a:path w="2681604" h="593725">
                <a:moveTo>
                  <a:pt x="2630299" y="532611"/>
                </a:moveTo>
                <a:lnTo>
                  <a:pt x="2608422" y="545708"/>
                </a:lnTo>
                <a:lnTo>
                  <a:pt x="2656205" y="545211"/>
                </a:lnTo>
                <a:lnTo>
                  <a:pt x="2656172" y="543560"/>
                </a:lnTo>
                <a:lnTo>
                  <a:pt x="2649601" y="543560"/>
                </a:lnTo>
                <a:lnTo>
                  <a:pt x="2630299" y="532611"/>
                </a:lnTo>
                <a:close/>
              </a:path>
              <a:path w="2681604" h="593725">
                <a:moveTo>
                  <a:pt x="2649347" y="521208"/>
                </a:moveTo>
                <a:lnTo>
                  <a:pt x="2630299" y="532611"/>
                </a:lnTo>
                <a:lnTo>
                  <a:pt x="2649601" y="543560"/>
                </a:lnTo>
                <a:lnTo>
                  <a:pt x="2649347" y="521208"/>
                </a:lnTo>
                <a:close/>
              </a:path>
              <a:path w="2681604" h="593725">
                <a:moveTo>
                  <a:pt x="2655734" y="521208"/>
                </a:moveTo>
                <a:lnTo>
                  <a:pt x="2649347" y="521208"/>
                </a:lnTo>
                <a:lnTo>
                  <a:pt x="2649601" y="543560"/>
                </a:lnTo>
                <a:lnTo>
                  <a:pt x="2656172" y="543560"/>
                </a:lnTo>
                <a:lnTo>
                  <a:pt x="2655734" y="521208"/>
                </a:lnTo>
                <a:close/>
              </a:path>
              <a:path w="2681604" h="593725">
                <a:moveTo>
                  <a:pt x="2577846" y="473075"/>
                </a:moveTo>
                <a:lnTo>
                  <a:pt x="2569972" y="475234"/>
                </a:lnTo>
                <a:lnTo>
                  <a:pt x="2562860" y="487679"/>
                </a:lnTo>
                <a:lnTo>
                  <a:pt x="2565019" y="495680"/>
                </a:lnTo>
                <a:lnTo>
                  <a:pt x="2571242" y="499110"/>
                </a:lnTo>
                <a:lnTo>
                  <a:pt x="2630299" y="532611"/>
                </a:lnTo>
                <a:lnTo>
                  <a:pt x="2649347" y="521208"/>
                </a:lnTo>
                <a:lnTo>
                  <a:pt x="2655734" y="521208"/>
                </a:lnTo>
                <a:lnTo>
                  <a:pt x="2655706" y="519811"/>
                </a:lnTo>
                <a:lnTo>
                  <a:pt x="2622042" y="519811"/>
                </a:lnTo>
                <a:lnTo>
                  <a:pt x="2655697" y="519302"/>
                </a:lnTo>
                <a:lnTo>
                  <a:pt x="2659407" y="519302"/>
                </a:lnTo>
                <a:lnTo>
                  <a:pt x="2577846" y="473075"/>
                </a:lnTo>
                <a:close/>
              </a:path>
              <a:path w="2681604" h="593725">
                <a:moveTo>
                  <a:pt x="2607734" y="519811"/>
                </a:moveTo>
                <a:lnTo>
                  <a:pt x="2408809" y="521080"/>
                </a:lnTo>
                <a:lnTo>
                  <a:pt x="2609973" y="521080"/>
                </a:lnTo>
                <a:lnTo>
                  <a:pt x="2607734" y="519811"/>
                </a:lnTo>
                <a:close/>
              </a:path>
              <a:path w="2681604" h="593725">
                <a:moveTo>
                  <a:pt x="2655697" y="519302"/>
                </a:moveTo>
                <a:lnTo>
                  <a:pt x="2622042" y="519811"/>
                </a:lnTo>
                <a:lnTo>
                  <a:pt x="2655706" y="519811"/>
                </a:lnTo>
                <a:lnTo>
                  <a:pt x="2655697" y="519302"/>
                </a:lnTo>
                <a:close/>
              </a:path>
            </a:pathLst>
          </a:custGeom>
          <a:solidFill>
            <a:srgbClr val="FFC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60954" y="461899"/>
            <a:ext cx="302006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solidFill>
                  <a:srgbClr val="CCCC00"/>
                </a:solidFill>
              </a:rPr>
              <a:t>3- </a:t>
            </a:r>
            <a:r>
              <a:rPr spc="-5" dirty="0"/>
              <a:t>Loop</a:t>
            </a:r>
            <a:r>
              <a:rPr spc="-40" dirty="0"/>
              <a:t> </a:t>
            </a:r>
            <a:r>
              <a:rPr spc="-15" dirty="0"/>
              <a:t>Filter</a:t>
            </a:r>
          </a:p>
        </p:txBody>
      </p:sp>
      <p:sp>
        <p:nvSpPr>
          <p:cNvPr id="3" name="object 3"/>
          <p:cNvSpPr/>
          <p:nvPr/>
        </p:nvSpPr>
        <p:spPr>
          <a:xfrm>
            <a:off x="2532888" y="1965960"/>
            <a:ext cx="4078223" cy="38039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711702" y="461899"/>
            <a:ext cx="1720214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solidFill>
                  <a:srgbClr val="CCCC00"/>
                </a:solidFill>
              </a:rPr>
              <a:t>PF</a:t>
            </a:r>
            <a:r>
              <a:rPr spc="10" dirty="0">
                <a:solidFill>
                  <a:srgbClr val="CCCC00"/>
                </a:solidFill>
              </a:rPr>
              <a:t>D</a:t>
            </a:r>
            <a:r>
              <a:rPr spc="-5" dirty="0">
                <a:solidFill>
                  <a:srgbClr val="CCCC00"/>
                </a:solidFill>
              </a:rPr>
              <a:t>/CP</a:t>
            </a:r>
          </a:p>
        </p:txBody>
      </p:sp>
      <p:sp>
        <p:nvSpPr>
          <p:cNvPr id="3" name="object 3"/>
          <p:cNvSpPr/>
          <p:nvPr/>
        </p:nvSpPr>
        <p:spPr>
          <a:xfrm>
            <a:off x="112459" y="1720157"/>
            <a:ext cx="9011728" cy="401856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1823973"/>
            <a:ext cx="8020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solidFill>
                  <a:srgbClr val="FF0000"/>
                </a:solidFill>
                <a:latin typeface="Carlito"/>
                <a:cs typeface="Carlito"/>
              </a:rPr>
              <a:t>Vcontrol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39" y="2709798"/>
            <a:ext cx="654050" cy="855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Dn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0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600" b="1" spc="-5" dirty="0">
                <a:solidFill>
                  <a:srgbClr val="00FFFF"/>
                </a:solidFill>
                <a:latin typeface="Carlito"/>
                <a:cs typeface="Carlito"/>
              </a:rPr>
              <a:t>Up</a:t>
            </a:r>
            <a:r>
              <a:rPr sz="1600" b="1" spc="-15" dirty="0">
                <a:solidFill>
                  <a:srgbClr val="00FFFF"/>
                </a:solidFill>
                <a:latin typeface="Carlito"/>
                <a:cs typeface="Carlito"/>
              </a:rPr>
              <a:t>_</a:t>
            </a:r>
            <a:r>
              <a:rPr sz="1600" b="1" spc="-5" dirty="0">
                <a:solidFill>
                  <a:srgbClr val="00FFFF"/>
                </a:solidFill>
                <a:latin typeface="Carlito"/>
                <a:cs typeface="Carlito"/>
              </a:rPr>
              <a:t>B</a:t>
            </a:r>
            <a:r>
              <a:rPr sz="1600" b="1" dirty="0">
                <a:solidFill>
                  <a:srgbClr val="00FFFF"/>
                </a:solidFill>
                <a:latin typeface="Carlito"/>
                <a:cs typeface="Carlito"/>
              </a:rPr>
              <a:t>a</a:t>
            </a:r>
            <a:r>
              <a:rPr sz="1600" b="1" spc="-5" dirty="0">
                <a:solidFill>
                  <a:srgbClr val="00FFFF"/>
                </a:solidFill>
                <a:latin typeface="Carlito"/>
                <a:cs typeface="Carlito"/>
              </a:rPr>
              <a:t>r</a:t>
            </a:r>
            <a:endParaRPr sz="1600">
              <a:latin typeface="Carlito"/>
              <a:cs typeface="Carli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39" y="4138041"/>
            <a:ext cx="906780" cy="1185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FF00FF"/>
                </a:solidFill>
                <a:latin typeface="Carlito"/>
                <a:cs typeface="Carlito"/>
              </a:rPr>
              <a:t>Ref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</a:pP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1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spc="-25" dirty="0">
                <a:solidFill>
                  <a:srgbClr val="6F2F9F"/>
                </a:solidFill>
                <a:latin typeface="Carlito"/>
                <a:cs typeface="Carlito"/>
              </a:rPr>
              <a:t>F</a:t>
            </a:r>
            <a:r>
              <a:rPr sz="1800" dirty="0">
                <a:solidFill>
                  <a:srgbClr val="6F2F9F"/>
                </a:solidFill>
                <a:latin typeface="Carlito"/>
                <a:cs typeface="Carlito"/>
              </a:rPr>
              <a:t>e</a:t>
            </a:r>
            <a:r>
              <a:rPr sz="1800" spc="5" dirty="0">
                <a:solidFill>
                  <a:srgbClr val="6F2F9F"/>
                </a:solidFill>
                <a:latin typeface="Carlito"/>
                <a:cs typeface="Carlito"/>
              </a:rPr>
              <a:t>e</a:t>
            </a:r>
            <a:r>
              <a:rPr sz="1800" spc="-5" dirty="0">
                <a:solidFill>
                  <a:srgbClr val="6F2F9F"/>
                </a:solidFill>
                <a:latin typeface="Carlito"/>
                <a:cs typeface="Carlito"/>
              </a:rPr>
              <a:t>d</a:t>
            </a:r>
            <a:r>
              <a:rPr sz="1800" dirty="0">
                <a:solidFill>
                  <a:srgbClr val="6F2F9F"/>
                </a:solidFill>
                <a:latin typeface="Carlito"/>
                <a:cs typeface="Carlito"/>
              </a:rPr>
              <a:t>back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990850" y="5881827"/>
            <a:ext cx="3140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5" dirty="0">
                <a:solidFill>
                  <a:srgbClr val="006FC0"/>
                </a:solidFill>
                <a:latin typeface="Carlito"/>
                <a:cs typeface="Carlito"/>
              </a:rPr>
              <a:t>Reference </a:t>
            </a:r>
            <a:r>
              <a:rPr sz="2400" b="1" dirty="0">
                <a:solidFill>
                  <a:srgbClr val="006FC0"/>
                </a:solidFill>
                <a:latin typeface="Carlito"/>
                <a:cs typeface="Carlito"/>
              </a:rPr>
              <a:t>lagging </a:t>
            </a:r>
            <a:r>
              <a:rPr sz="2400" b="1" spc="-10" dirty="0">
                <a:solidFill>
                  <a:srgbClr val="006FC0"/>
                </a:solidFill>
                <a:latin typeface="Carlito"/>
                <a:cs typeface="Carlito"/>
              </a:rPr>
              <a:t>by</a:t>
            </a:r>
            <a:r>
              <a:rPr sz="2400" b="1" spc="-110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400" b="1" spc="-5" dirty="0">
                <a:solidFill>
                  <a:srgbClr val="006FC0"/>
                </a:solidFill>
                <a:latin typeface="Carlito"/>
                <a:cs typeface="Carlito"/>
              </a:rPr>
              <a:t>1ns</a:t>
            </a:r>
            <a:endParaRPr sz="2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461899"/>
            <a:ext cx="217741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/>
              <a:t>O</a:t>
            </a:r>
            <a:r>
              <a:rPr spc="-45" dirty="0"/>
              <a:t>v</a:t>
            </a:r>
            <a:r>
              <a:rPr dirty="0"/>
              <a:t>e</a:t>
            </a:r>
            <a:r>
              <a:rPr spc="35" dirty="0"/>
              <a:t>r</a:t>
            </a:r>
            <a:r>
              <a:rPr dirty="0"/>
              <a:t>vi</a:t>
            </a:r>
            <a:r>
              <a:rPr spc="-25" dirty="0"/>
              <a:t>e</a:t>
            </a:r>
            <a:r>
              <a:rPr dirty="0"/>
              <a:t>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545081"/>
            <a:ext cx="3308350" cy="28924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46430" indent="-634365">
              <a:lnSpc>
                <a:spcPct val="100000"/>
              </a:lnSpc>
              <a:spcBef>
                <a:spcPts val="95"/>
              </a:spcBef>
              <a:buAutoNum type="arabicParenR"/>
              <a:tabLst>
                <a:tab pos="646430" algn="l"/>
                <a:tab pos="647065" algn="l"/>
              </a:tabLst>
            </a:pPr>
            <a:r>
              <a:rPr sz="2500" spc="-10" dirty="0">
                <a:latin typeface="Carlito"/>
                <a:cs typeface="Carlito"/>
              </a:rPr>
              <a:t>Project</a:t>
            </a:r>
            <a:r>
              <a:rPr sz="2500" spc="-5" dirty="0">
                <a:latin typeface="Carlito"/>
                <a:cs typeface="Carlito"/>
              </a:rPr>
              <a:t> </a:t>
            </a:r>
            <a:r>
              <a:rPr sz="2500" spc="-45" dirty="0">
                <a:latin typeface="Carlito"/>
                <a:cs typeface="Carlito"/>
              </a:rPr>
              <a:t>Target</a:t>
            </a:r>
            <a:endParaRPr sz="2500">
              <a:latin typeface="Carlito"/>
              <a:cs typeface="Carlito"/>
            </a:endParaRPr>
          </a:p>
          <a:p>
            <a:pPr marL="646430" indent="-634365">
              <a:lnSpc>
                <a:spcPct val="100000"/>
              </a:lnSpc>
              <a:buAutoNum type="arabicParenR"/>
              <a:tabLst>
                <a:tab pos="646430" algn="l"/>
                <a:tab pos="647065" algn="l"/>
              </a:tabLst>
            </a:pPr>
            <a:r>
              <a:rPr sz="2500" spc="-5" dirty="0">
                <a:latin typeface="Carlito"/>
                <a:cs typeface="Carlito"/>
              </a:rPr>
              <a:t>Matlab</a:t>
            </a:r>
            <a:r>
              <a:rPr sz="2500" spc="-50" dirty="0">
                <a:latin typeface="Carlito"/>
                <a:cs typeface="Carlito"/>
              </a:rPr>
              <a:t> </a:t>
            </a:r>
            <a:r>
              <a:rPr sz="2500" spc="-10" dirty="0">
                <a:latin typeface="Carlito"/>
                <a:cs typeface="Carlito"/>
              </a:rPr>
              <a:t>Simulations</a:t>
            </a:r>
            <a:endParaRPr sz="2500">
              <a:latin typeface="Carlito"/>
              <a:cs typeface="Carlito"/>
            </a:endParaRPr>
          </a:p>
          <a:p>
            <a:pPr marL="646430" indent="-634365">
              <a:lnSpc>
                <a:spcPct val="100000"/>
              </a:lnSpc>
              <a:buAutoNum type="arabicParenR"/>
              <a:tabLst>
                <a:tab pos="646430" algn="l"/>
                <a:tab pos="647065" algn="l"/>
              </a:tabLst>
            </a:pPr>
            <a:r>
              <a:rPr sz="2500" spc="-20" dirty="0">
                <a:latin typeface="Carlito"/>
                <a:cs typeface="Carlito"/>
              </a:rPr>
              <a:t>VerilogA</a:t>
            </a:r>
            <a:r>
              <a:rPr sz="2500" spc="-85" dirty="0">
                <a:latin typeface="Carlito"/>
                <a:cs typeface="Carlito"/>
              </a:rPr>
              <a:t> </a:t>
            </a:r>
            <a:r>
              <a:rPr sz="2500" spc="-5" dirty="0">
                <a:latin typeface="Carlito"/>
                <a:cs typeface="Carlito"/>
              </a:rPr>
              <a:t>Simulations</a:t>
            </a:r>
            <a:endParaRPr sz="2500">
              <a:latin typeface="Carlito"/>
              <a:cs typeface="Carlito"/>
            </a:endParaRPr>
          </a:p>
          <a:p>
            <a:pPr marL="646430" indent="-634365">
              <a:lnSpc>
                <a:spcPct val="100000"/>
              </a:lnSpc>
              <a:buAutoNum type="arabicParenR"/>
              <a:tabLst>
                <a:tab pos="646430" algn="l"/>
                <a:tab pos="647065" algn="l"/>
              </a:tabLst>
            </a:pPr>
            <a:r>
              <a:rPr sz="2500" spc="-10" dirty="0">
                <a:latin typeface="Carlito"/>
                <a:cs typeface="Carlito"/>
              </a:rPr>
              <a:t>PLL</a:t>
            </a:r>
            <a:r>
              <a:rPr sz="2500" spc="-5" dirty="0">
                <a:latin typeface="Carlito"/>
                <a:cs typeface="Carlito"/>
              </a:rPr>
              <a:t> </a:t>
            </a:r>
            <a:r>
              <a:rPr sz="2500" spc="-10" dirty="0">
                <a:latin typeface="Carlito"/>
                <a:cs typeface="Carlito"/>
              </a:rPr>
              <a:t>Circuits</a:t>
            </a:r>
            <a:endParaRPr sz="2500">
              <a:latin typeface="Carlito"/>
              <a:cs typeface="Carlito"/>
            </a:endParaRPr>
          </a:p>
          <a:p>
            <a:pPr marL="1045844" lvl="1" indent="-633095">
              <a:lnSpc>
                <a:spcPct val="100000"/>
              </a:lnSpc>
              <a:spcBef>
                <a:spcPts val="15"/>
              </a:spcBef>
              <a:buAutoNum type="alphaLcPeriod"/>
              <a:tabLst>
                <a:tab pos="1045844" algn="l"/>
                <a:tab pos="1046480" algn="l"/>
              </a:tabLst>
            </a:pPr>
            <a:r>
              <a:rPr sz="2200" spc="-5" dirty="0">
                <a:latin typeface="Carlito"/>
                <a:cs typeface="Carlito"/>
              </a:rPr>
              <a:t>PFD</a:t>
            </a:r>
            <a:endParaRPr sz="2200">
              <a:latin typeface="Carlito"/>
              <a:cs typeface="Carlito"/>
            </a:endParaRPr>
          </a:p>
          <a:p>
            <a:pPr marL="1045844" lvl="1" indent="-633095">
              <a:lnSpc>
                <a:spcPct val="100000"/>
              </a:lnSpc>
              <a:buAutoNum type="alphaLcPeriod"/>
              <a:tabLst>
                <a:tab pos="1045844" algn="l"/>
                <a:tab pos="1046480" algn="l"/>
              </a:tabLst>
            </a:pPr>
            <a:r>
              <a:rPr sz="2200" spc="-15" dirty="0">
                <a:latin typeface="Carlito"/>
                <a:cs typeface="Carlito"/>
              </a:rPr>
              <a:t>Charge</a:t>
            </a:r>
            <a:r>
              <a:rPr sz="2200" spc="-10" dirty="0">
                <a:latin typeface="Carlito"/>
                <a:cs typeface="Carlito"/>
              </a:rPr>
              <a:t> </a:t>
            </a:r>
            <a:r>
              <a:rPr sz="2200" spc="-5" dirty="0">
                <a:latin typeface="Carlito"/>
                <a:cs typeface="Carlito"/>
              </a:rPr>
              <a:t>Pump</a:t>
            </a:r>
            <a:endParaRPr sz="2200">
              <a:latin typeface="Carlito"/>
              <a:cs typeface="Carlito"/>
            </a:endParaRPr>
          </a:p>
          <a:p>
            <a:pPr marL="1045844" lvl="1" indent="-633095">
              <a:lnSpc>
                <a:spcPct val="100000"/>
              </a:lnSpc>
              <a:buAutoNum type="alphaLcPeriod"/>
              <a:tabLst>
                <a:tab pos="1045844" algn="l"/>
                <a:tab pos="1046480" algn="l"/>
              </a:tabLst>
            </a:pPr>
            <a:r>
              <a:rPr sz="2200" spc="-5" dirty="0">
                <a:latin typeface="Carlito"/>
                <a:cs typeface="Carlito"/>
              </a:rPr>
              <a:t>Loop</a:t>
            </a:r>
            <a:r>
              <a:rPr sz="2200" spc="-10" dirty="0">
                <a:latin typeface="Carlito"/>
                <a:cs typeface="Carlito"/>
              </a:rPr>
              <a:t> Filter</a:t>
            </a:r>
            <a:endParaRPr sz="2200">
              <a:latin typeface="Carlito"/>
              <a:cs typeface="Carlito"/>
            </a:endParaRPr>
          </a:p>
          <a:p>
            <a:pPr marL="1045844" lvl="1" indent="-633095">
              <a:lnSpc>
                <a:spcPct val="100000"/>
              </a:lnSpc>
              <a:buAutoNum type="alphaLcPeriod"/>
              <a:tabLst>
                <a:tab pos="1045844" algn="l"/>
                <a:tab pos="1046480" algn="l"/>
              </a:tabLst>
            </a:pPr>
            <a:r>
              <a:rPr sz="2200" spc="-20" dirty="0">
                <a:latin typeface="Carlito"/>
                <a:cs typeface="Carlito"/>
              </a:rPr>
              <a:t>VCO</a:t>
            </a:r>
            <a:endParaRPr sz="2200">
              <a:latin typeface="Carlito"/>
              <a:cs typeface="Carli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70989" y="4413884"/>
            <a:ext cx="2583180" cy="6045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23240" indent="-510540">
              <a:lnSpc>
                <a:spcPct val="100000"/>
              </a:lnSpc>
              <a:spcBef>
                <a:spcPts val="95"/>
              </a:spcBef>
              <a:buAutoNum type="romanLcPeriod"/>
              <a:tabLst>
                <a:tab pos="522605" algn="l"/>
                <a:tab pos="523240" algn="l"/>
              </a:tabLst>
            </a:pPr>
            <a:r>
              <a:rPr sz="1900" spc="-20" dirty="0">
                <a:latin typeface="Carlito"/>
                <a:cs typeface="Carlito"/>
              </a:rPr>
              <a:t>LC</a:t>
            </a:r>
            <a:r>
              <a:rPr sz="1900" dirty="0">
                <a:latin typeface="Carlito"/>
                <a:cs typeface="Carlito"/>
              </a:rPr>
              <a:t> </a:t>
            </a:r>
            <a:r>
              <a:rPr sz="1900" spc="-10" dirty="0">
                <a:latin typeface="Carlito"/>
                <a:cs typeface="Carlito"/>
              </a:rPr>
              <a:t>tank</a:t>
            </a:r>
            <a:endParaRPr sz="1900">
              <a:latin typeface="Carlito"/>
              <a:cs typeface="Carlito"/>
            </a:endParaRPr>
          </a:p>
          <a:p>
            <a:pPr marL="523240" indent="-510540">
              <a:lnSpc>
                <a:spcPct val="100000"/>
              </a:lnSpc>
              <a:buAutoNum type="romanLcPeriod"/>
              <a:tabLst>
                <a:tab pos="522605" algn="l"/>
                <a:tab pos="523240" algn="l"/>
              </a:tabLst>
            </a:pPr>
            <a:r>
              <a:rPr sz="1900" spc="-10" dirty="0">
                <a:latin typeface="Carlito"/>
                <a:cs typeface="Carlito"/>
              </a:rPr>
              <a:t>Current-Starved</a:t>
            </a:r>
            <a:r>
              <a:rPr sz="1900" spc="-5" dirty="0">
                <a:latin typeface="Carlito"/>
                <a:cs typeface="Carlito"/>
              </a:rPr>
              <a:t> Ring</a:t>
            </a:r>
            <a:endParaRPr sz="19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5940" y="4884360"/>
            <a:ext cx="3148330" cy="173101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413384">
              <a:lnSpc>
                <a:spcPct val="100000"/>
              </a:lnSpc>
              <a:spcBef>
                <a:spcPts val="940"/>
              </a:spcBef>
              <a:tabLst>
                <a:tab pos="1045844" algn="l"/>
              </a:tabLst>
            </a:pPr>
            <a:r>
              <a:rPr sz="2200" spc="-5" dirty="0">
                <a:latin typeface="Carlito"/>
                <a:cs typeface="Carlito"/>
              </a:rPr>
              <a:t>e.	</a:t>
            </a:r>
            <a:r>
              <a:rPr sz="2200" spc="-10" dirty="0">
                <a:latin typeface="Carlito"/>
                <a:cs typeface="Carlito"/>
              </a:rPr>
              <a:t>Divider</a:t>
            </a:r>
            <a:endParaRPr sz="2200">
              <a:latin typeface="Carlito"/>
              <a:cs typeface="Carlito"/>
            </a:endParaRPr>
          </a:p>
          <a:p>
            <a:pPr marL="646430" indent="-634365">
              <a:lnSpc>
                <a:spcPct val="100000"/>
              </a:lnSpc>
              <a:spcBef>
                <a:spcPts val="950"/>
              </a:spcBef>
              <a:buAutoNum type="arabicParenR" startAt="5"/>
              <a:tabLst>
                <a:tab pos="646430" algn="l"/>
                <a:tab pos="647065" algn="l"/>
              </a:tabLst>
            </a:pPr>
            <a:r>
              <a:rPr sz="2500" spc="-25" dirty="0">
                <a:latin typeface="Carlito"/>
                <a:cs typeface="Carlito"/>
              </a:rPr>
              <a:t>System</a:t>
            </a:r>
            <a:r>
              <a:rPr sz="2500" spc="-70" dirty="0">
                <a:latin typeface="Carlito"/>
                <a:cs typeface="Carlito"/>
              </a:rPr>
              <a:t> </a:t>
            </a:r>
            <a:r>
              <a:rPr sz="2500" spc="-5" dirty="0">
                <a:latin typeface="Carlito"/>
                <a:cs typeface="Carlito"/>
              </a:rPr>
              <a:t>Simulations</a:t>
            </a:r>
            <a:endParaRPr sz="2500">
              <a:latin typeface="Carlito"/>
              <a:cs typeface="Carlito"/>
            </a:endParaRPr>
          </a:p>
          <a:p>
            <a:pPr marL="646430" indent="-634365">
              <a:lnSpc>
                <a:spcPct val="100000"/>
              </a:lnSpc>
              <a:buAutoNum type="arabicParenR" startAt="5"/>
              <a:tabLst>
                <a:tab pos="646430" algn="l"/>
                <a:tab pos="647065" algn="l"/>
              </a:tabLst>
            </a:pPr>
            <a:r>
              <a:rPr sz="2500" spc="-5" dirty="0">
                <a:latin typeface="Carlito"/>
                <a:cs typeface="Carlito"/>
              </a:rPr>
              <a:t>Corner</a:t>
            </a:r>
            <a:r>
              <a:rPr sz="2500" spc="-95" dirty="0">
                <a:latin typeface="Carlito"/>
                <a:cs typeface="Carlito"/>
              </a:rPr>
              <a:t> </a:t>
            </a:r>
            <a:r>
              <a:rPr sz="2500" spc="-5" dirty="0">
                <a:latin typeface="Carlito"/>
                <a:cs typeface="Carlito"/>
              </a:rPr>
              <a:t>Simulations</a:t>
            </a:r>
            <a:endParaRPr sz="2500">
              <a:latin typeface="Carlito"/>
              <a:cs typeface="Carlito"/>
            </a:endParaRPr>
          </a:p>
          <a:p>
            <a:pPr marL="646430" indent="-634365">
              <a:lnSpc>
                <a:spcPct val="100000"/>
              </a:lnSpc>
              <a:buAutoNum type="arabicParenR" startAt="5"/>
              <a:tabLst>
                <a:tab pos="646430" algn="l"/>
                <a:tab pos="647065" algn="l"/>
              </a:tabLst>
            </a:pPr>
            <a:r>
              <a:rPr sz="2500" spc="-5" dirty="0">
                <a:latin typeface="Carlito"/>
                <a:cs typeface="Carlito"/>
              </a:rPr>
              <a:t>Summary</a:t>
            </a:r>
            <a:endParaRPr sz="25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157" y="1736557"/>
            <a:ext cx="9083842" cy="4030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11702" y="461899"/>
            <a:ext cx="1720214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solidFill>
                  <a:srgbClr val="CCCC00"/>
                </a:solidFill>
              </a:rPr>
              <a:t>PF</a:t>
            </a:r>
            <a:r>
              <a:rPr spc="10" dirty="0">
                <a:solidFill>
                  <a:srgbClr val="CCCC00"/>
                </a:solidFill>
              </a:rPr>
              <a:t>D</a:t>
            </a:r>
            <a:r>
              <a:rPr spc="-5" dirty="0">
                <a:solidFill>
                  <a:srgbClr val="CCCC00"/>
                </a:solidFill>
              </a:rPr>
              <a:t>/CP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8739" y="1823973"/>
            <a:ext cx="8020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solidFill>
                  <a:srgbClr val="FF0000"/>
                </a:solidFill>
                <a:latin typeface="Carlito"/>
                <a:cs typeface="Carlito"/>
              </a:rPr>
              <a:t>Vcontrol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39" y="2709798"/>
            <a:ext cx="654050" cy="855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Dn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0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600" b="1" spc="-5" dirty="0">
                <a:solidFill>
                  <a:srgbClr val="00FFFF"/>
                </a:solidFill>
                <a:latin typeface="Carlito"/>
                <a:cs typeface="Carlito"/>
              </a:rPr>
              <a:t>Up</a:t>
            </a:r>
            <a:r>
              <a:rPr sz="1600" b="1" spc="-15" dirty="0">
                <a:solidFill>
                  <a:srgbClr val="00FFFF"/>
                </a:solidFill>
                <a:latin typeface="Carlito"/>
                <a:cs typeface="Carlito"/>
              </a:rPr>
              <a:t>_</a:t>
            </a:r>
            <a:r>
              <a:rPr sz="1600" b="1" spc="-5" dirty="0">
                <a:solidFill>
                  <a:srgbClr val="00FFFF"/>
                </a:solidFill>
                <a:latin typeface="Carlito"/>
                <a:cs typeface="Carlito"/>
              </a:rPr>
              <a:t>B</a:t>
            </a:r>
            <a:r>
              <a:rPr sz="1600" b="1" dirty="0">
                <a:solidFill>
                  <a:srgbClr val="00FFFF"/>
                </a:solidFill>
                <a:latin typeface="Carlito"/>
                <a:cs typeface="Carlito"/>
              </a:rPr>
              <a:t>a</a:t>
            </a:r>
            <a:r>
              <a:rPr sz="1600" b="1" spc="-5" dirty="0">
                <a:solidFill>
                  <a:srgbClr val="00FFFF"/>
                </a:solidFill>
                <a:latin typeface="Carlito"/>
                <a:cs typeface="Carlito"/>
              </a:rPr>
              <a:t>r</a:t>
            </a:r>
            <a:endParaRPr sz="1600">
              <a:latin typeface="Carlito"/>
              <a:cs typeface="Carli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39" y="4138041"/>
            <a:ext cx="906780" cy="1185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FF00FF"/>
                </a:solidFill>
                <a:latin typeface="Carlito"/>
                <a:cs typeface="Carlito"/>
              </a:rPr>
              <a:t>Ref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</a:pP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1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spc="-25" dirty="0">
                <a:solidFill>
                  <a:srgbClr val="6F2F9F"/>
                </a:solidFill>
                <a:latin typeface="Carlito"/>
                <a:cs typeface="Carlito"/>
              </a:rPr>
              <a:t>F</a:t>
            </a:r>
            <a:r>
              <a:rPr sz="1800" dirty="0">
                <a:solidFill>
                  <a:srgbClr val="6F2F9F"/>
                </a:solidFill>
                <a:latin typeface="Carlito"/>
                <a:cs typeface="Carlito"/>
              </a:rPr>
              <a:t>e</a:t>
            </a:r>
            <a:r>
              <a:rPr sz="1800" spc="5" dirty="0">
                <a:solidFill>
                  <a:srgbClr val="6F2F9F"/>
                </a:solidFill>
                <a:latin typeface="Carlito"/>
                <a:cs typeface="Carlito"/>
              </a:rPr>
              <a:t>e</a:t>
            </a:r>
            <a:r>
              <a:rPr sz="1800" spc="-5" dirty="0">
                <a:solidFill>
                  <a:srgbClr val="6F2F9F"/>
                </a:solidFill>
                <a:latin typeface="Carlito"/>
                <a:cs typeface="Carlito"/>
              </a:rPr>
              <a:t>d</a:t>
            </a:r>
            <a:r>
              <a:rPr sz="1800" dirty="0">
                <a:solidFill>
                  <a:srgbClr val="6F2F9F"/>
                </a:solidFill>
                <a:latin typeface="Carlito"/>
                <a:cs typeface="Carlito"/>
              </a:rPr>
              <a:t>back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978657" y="5881827"/>
            <a:ext cx="31673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5" dirty="0">
                <a:solidFill>
                  <a:srgbClr val="006FC0"/>
                </a:solidFill>
                <a:latin typeface="Carlito"/>
                <a:cs typeface="Carlito"/>
              </a:rPr>
              <a:t>Reference </a:t>
            </a:r>
            <a:r>
              <a:rPr sz="2400" b="1" spc="-5" dirty="0">
                <a:solidFill>
                  <a:srgbClr val="006FC0"/>
                </a:solidFill>
                <a:latin typeface="Carlito"/>
                <a:cs typeface="Carlito"/>
              </a:rPr>
              <a:t>leading </a:t>
            </a:r>
            <a:r>
              <a:rPr sz="2400" b="1" spc="-10" dirty="0">
                <a:solidFill>
                  <a:srgbClr val="006FC0"/>
                </a:solidFill>
                <a:latin typeface="Carlito"/>
                <a:cs typeface="Carlito"/>
              </a:rPr>
              <a:t>by</a:t>
            </a:r>
            <a:r>
              <a:rPr sz="2400" b="1" spc="-70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400" b="1" spc="-5" dirty="0">
                <a:solidFill>
                  <a:srgbClr val="006FC0"/>
                </a:solidFill>
                <a:latin typeface="Carlito"/>
                <a:cs typeface="Carlito"/>
              </a:rPr>
              <a:t>1ns</a:t>
            </a:r>
            <a:endParaRPr sz="2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879" y="1512658"/>
            <a:ext cx="9032423" cy="533898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solidFill>
                  <a:srgbClr val="00AF50"/>
                </a:solidFill>
              </a:rPr>
              <a:t>4-</a:t>
            </a:r>
            <a:r>
              <a:rPr spc="-85" dirty="0">
                <a:solidFill>
                  <a:srgbClr val="00AF50"/>
                </a:solidFill>
              </a:rPr>
              <a:t> </a:t>
            </a:r>
            <a:r>
              <a:rPr spc="-25" dirty="0"/>
              <a:t>VCO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5940" y="1607261"/>
            <a:ext cx="1727835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527685" algn="l"/>
              </a:tabLst>
            </a:pPr>
            <a:r>
              <a:rPr sz="3200" dirty="0">
                <a:solidFill>
                  <a:srgbClr val="00AF50"/>
                </a:solidFill>
                <a:latin typeface="Carlito"/>
                <a:cs typeface="Carlito"/>
              </a:rPr>
              <a:t>a)	</a:t>
            </a:r>
            <a:r>
              <a:rPr sz="3200" u="heavy" spc="-20" dirty="0">
                <a:solidFill>
                  <a:srgbClr val="00AF50"/>
                </a:solidFill>
                <a:uFill>
                  <a:solidFill>
                    <a:srgbClr val="00AF50"/>
                  </a:solidFill>
                </a:uFill>
                <a:latin typeface="Carlito"/>
                <a:cs typeface="Carlito"/>
              </a:rPr>
              <a:t>LC</a:t>
            </a:r>
            <a:r>
              <a:rPr sz="3200" u="heavy" spc="-75" dirty="0">
                <a:solidFill>
                  <a:srgbClr val="00AF50"/>
                </a:solidFill>
                <a:uFill>
                  <a:solidFill>
                    <a:srgbClr val="00AF50"/>
                  </a:solidFill>
                </a:uFill>
                <a:latin typeface="Carlito"/>
                <a:cs typeface="Carlito"/>
              </a:rPr>
              <a:t> </a:t>
            </a:r>
            <a:r>
              <a:rPr sz="3200" u="heavy" spc="-20" dirty="0">
                <a:solidFill>
                  <a:srgbClr val="00AF50"/>
                </a:solidFill>
                <a:uFill>
                  <a:solidFill>
                    <a:srgbClr val="00AF50"/>
                  </a:solidFill>
                </a:uFill>
                <a:latin typeface="Carlito"/>
                <a:cs typeface="Carlito"/>
              </a:rPr>
              <a:t>VCO</a:t>
            </a:r>
            <a:endParaRPr sz="32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60014" y="461899"/>
            <a:ext cx="282257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0" dirty="0"/>
              <a:t>LC</a:t>
            </a:r>
            <a:r>
              <a:rPr spc="-60" dirty="0"/>
              <a:t> </a:t>
            </a:r>
            <a:r>
              <a:rPr spc="-15" dirty="0"/>
              <a:t>Oscillator</a:t>
            </a:r>
          </a:p>
        </p:txBody>
      </p:sp>
      <p:sp>
        <p:nvSpPr>
          <p:cNvPr id="3" name="object 3"/>
          <p:cNvSpPr/>
          <p:nvPr/>
        </p:nvSpPr>
        <p:spPr>
          <a:xfrm>
            <a:off x="0" y="1600200"/>
            <a:ext cx="9144000" cy="45443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2414396"/>
            <a:ext cx="88709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FF0000"/>
                </a:solidFill>
                <a:latin typeface="Carlito"/>
                <a:cs typeface="Carlito"/>
              </a:rPr>
              <a:t>VCO_Out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39" y="4185666"/>
            <a:ext cx="9544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solidFill>
                  <a:srgbClr val="CCCC00"/>
                </a:solidFill>
                <a:latin typeface="Carlito"/>
                <a:cs typeface="Carlito"/>
              </a:rPr>
              <a:t>VC</a:t>
            </a:r>
            <a:r>
              <a:rPr sz="1800" spc="-5" dirty="0">
                <a:solidFill>
                  <a:srgbClr val="CCCC00"/>
                </a:solidFill>
                <a:latin typeface="Carlito"/>
                <a:cs typeface="Carlito"/>
              </a:rPr>
              <a:t>O_F</a:t>
            </a:r>
            <a:r>
              <a:rPr sz="1800" spc="-30" dirty="0">
                <a:solidFill>
                  <a:srgbClr val="CCCC00"/>
                </a:solidFill>
                <a:latin typeface="Carlito"/>
                <a:cs typeface="Carlito"/>
              </a:rPr>
              <a:t>r</a:t>
            </a:r>
            <a:r>
              <a:rPr sz="1800" dirty="0">
                <a:solidFill>
                  <a:srgbClr val="CCCC00"/>
                </a:solidFill>
                <a:latin typeface="Carlito"/>
                <a:cs typeface="Carlito"/>
              </a:rPr>
              <a:t>eq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60014" y="461899"/>
            <a:ext cx="282257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0" dirty="0"/>
              <a:t>LC</a:t>
            </a:r>
            <a:r>
              <a:rPr spc="-60" dirty="0"/>
              <a:t> </a:t>
            </a:r>
            <a:r>
              <a:rPr spc="-15" dirty="0"/>
              <a:t>Oscillator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35629" y="5881827"/>
            <a:ext cx="28517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006FC0"/>
                </a:solidFill>
                <a:latin typeface="Carlito"/>
                <a:cs typeface="Carlito"/>
              </a:rPr>
              <a:t>Vcontrol Tuning</a:t>
            </a:r>
            <a:r>
              <a:rPr sz="2400" b="1" spc="-7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400" b="1" spc="-5" dirty="0">
                <a:solidFill>
                  <a:srgbClr val="006FC0"/>
                </a:solidFill>
                <a:latin typeface="Carlito"/>
                <a:cs typeface="Carlito"/>
              </a:rPr>
              <a:t>Range</a:t>
            </a:r>
            <a:endParaRPr sz="2400">
              <a:latin typeface="Carlito"/>
              <a:cs typeface="Carlito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828800"/>
            <a:ext cx="9144000" cy="396962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8739" y="2137689"/>
            <a:ext cx="847090" cy="5867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600" spc="-25" dirty="0">
                <a:solidFill>
                  <a:srgbClr val="FF0000"/>
                </a:solidFill>
                <a:latin typeface="Carlito"/>
                <a:cs typeface="Carlito"/>
              </a:rPr>
              <a:t>V</a:t>
            </a:r>
            <a:r>
              <a:rPr sz="1600" spc="-20" dirty="0">
                <a:solidFill>
                  <a:srgbClr val="FF0000"/>
                </a:solidFill>
                <a:latin typeface="Carlito"/>
                <a:cs typeface="Carlito"/>
              </a:rPr>
              <a:t>C</a:t>
            </a:r>
            <a:r>
              <a:rPr sz="1600" spc="-10" dirty="0">
                <a:solidFill>
                  <a:srgbClr val="FF0000"/>
                </a:solidFill>
                <a:latin typeface="Carlito"/>
                <a:cs typeface="Carlito"/>
              </a:rPr>
              <a:t>O_F</a:t>
            </a:r>
            <a:r>
              <a:rPr sz="1600" spc="-40" dirty="0">
                <a:solidFill>
                  <a:srgbClr val="FF0000"/>
                </a:solidFill>
                <a:latin typeface="Carlito"/>
                <a:cs typeface="Carlito"/>
              </a:rPr>
              <a:t>r</a:t>
            </a:r>
            <a:r>
              <a:rPr sz="1600" spc="-5" dirty="0">
                <a:solidFill>
                  <a:srgbClr val="FF0000"/>
                </a:solidFill>
                <a:latin typeface="Carlito"/>
                <a:cs typeface="Carlito"/>
              </a:rPr>
              <a:t>eq  </a:t>
            </a:r>
            <a:r>
              <a:rPr sz="1600" spc="-15" dirty="0">
                <a:solidFill>
                  <a:srgbClr val="FF0000"/>
                </a:solidFill>
                <a:latin typeface="Carlito"/>
                <a:cs typeface="Carlito"/>
              </a:rPr>
              <a:t>sweep</a:t>
            </a:r>
            <a:endParaRPr sz="16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60014" y="461899"/>
            <a:ext cx="282257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0" dirty="0"/>
              <a:t>LC</a:t>
            </a:r>
            <a:r>
              <a:rPr spc="-60" dirty="0"/>
              <a:t> </a:t>
            </a:r>
            <a:r>
              <a:rPr spc="-15" dirty="0"/>
              <a:t>Oscillator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987167" y="5881827"/>
            <a:ext cx="352932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006FC0"/>
                </a:solidFill>
                <a:latin typeface="Carlito"/>
                <a:cs typeface="Carlito"/>
              </a:rPr>
              <a:t>Phase </a:t>
            </a:r>
            <a:r>
              <a:rPr sz="2400" b="1" dirty="0">
                <a:solidFill>
                  <a:srgbClr val="006FC0"/>
                </a:solidFill>
                <a:latin typeface="Carlito"/>
                <a:cs typeface="Carlito"/>
              </a:rPr>
              <a:t>Noise </a:t>
            </a:r>
            <a:r>
              <a:rPr sz="2400" b="1" spc="-15" dirty="0">
                <a:solidFill>
                  <a:srgbClr val="006FC0"/>
                </a:solidFill>
                <a:latin typeface="Carlito"/>
                <a:cs typeface="Carlito"/>
              </a:rPr>
              <a:t>at </a:t>
            </a:r>
            <a:r>
              <a:rPr sz="2400" b="1" dirty="0">
                <a:solidFill>
                  <a:srgbClr val="006FC0"/>
                </a:solidFill>
                <a:latin typeface="Carlito"/>
                <a:cs typeface="Carlito"/>
              </a:rPr>
              <a:t>1MHz</a:t>
            </a:r>
            <a:r>
              <a:rPr sz="2400" b="1" spc="-6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400" b="1" spc="-10" dirty="0">
                <a:solidFill>
                  <a:srgbClr val="006FC0"/>
                </a:solidFill>
                <a:latin typeface="Carlito"/>
                <a:cs typeface="Carlito"/>
              </a:rPr>
              <a:t>Offset</a:t>
            </a:r>
            <a:endParaRPr sz="2400">
              <a:latin typeface="Carlito"/>
              <a:cs typeface="Carlito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539239"/>
            <a:ext cx="9144000" cy="439043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8739" y="2308047"/>
            <a:ext cx="57658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P</a:t>
            </a: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ha</a:t>
            </a:r>
            <a:r>
              <a:rPr sz="1800" dirty="0">
                <a:solidFill>
                  <a:srgbClr val="00AF50"/>
                </a:solidFill>
                <a:latin typeface="Carlito"/>
                <a:cs typeface="Carlito"/>
              </a:rPr>
              <a:t>se</a:t>
            </a:r>
            <a:endParaRPr sz="18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Noise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310" y="1496456"/>
            <a:ext cx="9122759" cy="53351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solidFill>
                  <a:srgbClr val="00AF50"/>
                </a:solidFill>
              </a:rPr>
              <a:t>4-</a:t>
            </a:r>
            <a:r>
              <a:rPr spc="-85" dirty="0">
                <a:solidFill>
                  <a:srgbClr val="00AF50"/>
                </a:solidFill>
              </a:rPr>
              <a:t> </a:t>
            </a:r>
            <a:r>
              <a:rPr spc="-25" dirty="0"/>
              <a:t>VCO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35940" y="1607261"/>
            <a:ext cx="4676140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dirty="0">
                <a:solidFill>
                  <a:srgbClr val="00AF50"/>
                </a:solidFill>
                <a:latin typeface="Carlito"/>
                <a:cs typeface="Carlito"/>
              </a:rPr>
              <a:t>b) </a:t>
            </a:r>
            <a:r>
              <a:rPr sz="3200" u="heavy" spc="-15" dirty="0">
                <a:solidFill>
                  <a:srgbClr val="00AF50"/>
                </a:solidFill>
                <a:uFill>
                  <a:solidFill>
                    <a:srgbClr val="00AF50"/>
                  </a:solidFill>
                </a:uFill>
                <a:latin typeface="Carlito"/>
                <a:cs typeface="Carlito"/>
              </a:rPr>
              <a:t>Current </a:t>
            </a:r>
            <a:r>
              <a:rPr sz="3200" u="heavy" spc="-10" dirty="0">
                <a:solidFill>
                  <a:srgbClr val="00AF50"/>
                </a:solidFill>
                <a:uFill>
                  <a:solidFill>
                    <a:srgbClr val="00AF50"/>
                  </a:solidFill>
                </a:uFill>
                <a:latin typeface="Carlito"/>
                <a:cs typeface="Carlito"/>
              </a:rPr>
              <a:t>Starved </a:t>
            </a:r>
            <a:r>
              <a:rPr sz="3200" u="heavy" dirty="0">
                <a:solidFill>
                  <a:srgbClr val="00AF50"/>
                </a:solidFill>
                <a:uFill>
                  <a:solidFill>
                    <a:srgbClr val="00AF50"/>
                  </a:solidFill>
                </a:uFill>
                <a:latin typeface="Carlito"/>
                <a:cs typeface="Carlito"/>
              </a:rPr>
              <a:t>Ring </a:t>
            </a:r>
            <a:r>
              <a:rPr sz="3200" u="heavy" spc="-20" dirty="0">
                <a:solidFill>
                  <a:srgbClr val="00AF50"/>
                </a:solidFill>
                <a:uFill>
                  <a:solidFill>
                    <a:srgbClr val="00AF50"/>
                  </a:solidFill>
                </a:uFill>
                <a:latin typeface="Carlito"/>
                <a:cs typeface="Carlito"/>
              </a:rPr>
              <a:t>VCO</a:t>
            </a:r>
            <a:endParaRPr sz="320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301997" y="5257800"/>
            <a:ext cx="1565910" cy="937894"/>
          </a:xfrm>
          <a:custGeom>
            <a:avLst/>
            <a:gdLst/>
            <a:ahLst/>
            <a:cxnLst/>
            <a:rect l="l" t="t" r="r" b="b"/>
            <a:pathLst>
              <a:path w="1565910" h="937895">
                <a:moveTo>
                  <a:pt x="1496672" y="33581"/>
                </a:moveTo>
                <a:lnTo>
                  <a:pt x="0" y="926566"/>
                </a:lnTo>
                <a:lnTo>
                  <a:pt x="6603" y="937463"/>
                </a:lnTo>
                <a:lnTo>
                  <a:pt x="1503174" y="44488"/>
                </a:lnTo>
                <a:lnTo>
                  <a:pt x="1496672" y="33581"/>
                </a:lnTo>
                <a:close/>
              </a:path>
              <a:path w="1565910" h="937895">
                <a:moveTo>
                  <a:pt x="1548070" y="27050"/>
                </a:moveTo>
                <a:lnTo>
                  <a:pt x="1507616" y="27050"/>
                </a:lnTo>
                <a:lnTo>
                  <a:pt x="1514093" y="37972"/>
                </a:lnTo>
                <a:lnTo>
                  <a:pt x="1503174" y="44488"/>
                </a:lnTo>
                <a:lnTo>
                  <a:pt x="1519427" y="71755"/>
                </a:lnTo>
                <a:lnTo>
                  <a:pt x="1548070" y="27050"/>
                </a:lnTo>
                <a:close/>
              </a:path>
              <a:path w="1565910" h="937895">
                <a:moveTo>
                  <a:pt x="1507616" y="27050"/>
                </a:moveTo>
                <a:lnTo>
                  <a:pt x="1496672" y="33581"/>
                </a:lnTo>
                <a:lnTo>
                  <a:pt x="1503174" y="44488"/>
                </a:lnTo>
                <a:lnTo>
                  <a:pt x="1514093" y="37972"/>
                </a:lnTo>
                <a:lnTo>
                  <a:pt x="1507616" y="27050"/>
                </a:lnTo>
                <a:close/>
              </a:path>
              <a:path w="1565910" h="937895">
                <a:moveTo>
                  <a:pt x="1565402" y="0"/>
                </a:moveTo>
                <a:lnTo>
                  <a:pt x="1480439" y="6350"/>
                </a:lnTo>
                <a:lnTo>
                  <a:pt x="1496672" y="33581"/>
                </a:lnTo>
                <a:lnTo>
                  <a:pt x="1507616" y="27050"/>
                </a:lnTo>
                <a:lnTo>
                  <a:pt x="1548070" y="27050"/>
                </a:lnTo>
                <a:lnTo>
                  <a:pt x="1565402" y="0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359658" y="6204305"/>
            <a:ext cx="18897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5" dirty="0">
                <a:solidFill>
                  <a:srgbClr val="00AF50"/>
                </a:solidFill>
                <a:latin typeface="Carlito"/>
                <a:cs typeface="Carlito"/>
              </a:rPr>
              <a:t>Inverter</a:t>
            </a:r>
            <a:r>
              <a:rPr sz="2400" b="1" spc="-70" dirty="0">
                <a:solidFill>
                  <a:srgbClr val="00AF50"/>
                </a:solidFill>
                <a:latin typeface="Carlito"/>
                <a:cs typeface="Carlito"/>
              </a:rPr>
              <a:t> </a:t>
            </a:r>
            <a:r>
              <a:rPr sz="2400" b="1" spc="-15" dirty="0">
                <a:solidFill>
                  <a:srgbClr val="00AF50"/>
                </a:solidFill>
                <a:latin typeface="Carlito"/>
                <a:cs typeface="Carlito"/>
              </a:rPr>
              <a:t>stages</a:t>
            </a:r>
            <a:endParaRPr sz="2400">
              <a:latin typeface="Carlito"/>
              <a:cs typeface="Carli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943100" y="5250307"/>
            <a:ext cx="4648200" cy="945515"/>
          </a:xfrm>
          <a:custGeom>
            <a:avLst/>
            <a:gdLst/>
            <a:ahLst/>
            <a:cxnLst/>
            <a:rect l="l" t="t" r="r" b="b"/>
            <a:pathLst>
              <a:path w="4648200" h="945514">
                <a:moveTo>
                  <a:pt x="4648200" y="7493"/>
                </a:moveTo>
                <a:lnTo>
                  <a:pt x="4563224" y="1016"/>
                </a:lnTo>
                <a:lnTo>
                  <a:pt x="4575213" y="30327"/>
                </a:lnTo>
                <a:lnTo>
                  <a:pt x="2379624" y="925537"/>
                </a:lnTo>
                <a:lnTo>
                  <a:pt x="2971647" y="73698"/>
                </a:lnTo>
                <a:lnTo>
                  <a:pt x="2997708" y="91821"/>
                </a:lnTo>
                <a:lnTo>
                  <a:pt x="3002877" y="56007"/>
                </a:lnTo>
                <a:lnTo>
                  <a:pt x="3009900" y="7493"/>
                </a:lnTo>
                <a:lnTo>
                  <a:pt x="2935097" y="48260"/>
                </a:lnTo>
                <a:lnTo>
                  <a:pt x="2961233" y="66459"/>
                </a:lnTo>
                <a:lnTo>
                  <a:pt x="2366518" y="922185"/>
                </a:lnTo>
                <a:lnTo>
                  <a:pt x="2263419" y="82359"/>
                </a:lnTo>
                <a:lnTo>
                  <a:pt x="2295017" y="78486"/>
                </a:lnTo>
                <a:lnTo>
                  <a:pt x="2289200" y="69723"/>
                </a:lnTo>
                <a:lnTo>
                  <a:pt x="2247900" y="7493"/>
                </a:lnTo>
                <a:lnTo>
                  <a:pt x="2219325" y="87757"/>
                </a:lnTo>
                <a:lnTo>
                  <a:pt x="2250846" y="83896"/>
                </a:lnTo>
                <a:lnTo>
                  <a:pt x="2353487" y="921029"/>
                </a:lnTo>
                <a:lnTo>
                  <a:pt x="1542745" y="58686"/>
                </a:lnTo>
                <a:lnTo>
                  <a:pt x="1552638" y="49403"/>
                </a:lnTo>
                <a:lnTo>
                  <a:pt x="1565910" y="36957"/>
                </a:lnTo>
                <a:lnTo>
                  <a:pt x="1485900" y="7493"/>
                </a:lnTo>
                <a:lnTo>
                  <a:pt x="1510284" y="89154"/>
                </a:lnTo>
                <a:lnTo>
                  <a:pt x="1533448" y="67411"/>
                </a:lnTo>
                <a:lnTo>
                  <a:pt x="2326576" y="910844"/>
                </a:lnTo>
                <a:lnTo>
                  <a:pt x="868819" y="41084"/>
                </a:lnTo>
                <a:lnTo>
                  <a:pt x="872718" y="34544"/>
                </a:lnTo>
                <a:lnTo>
                  <a:pt x="885063" y="13843"/>
                </a:lnTo>
                <a:lnTo>
                  <a:pt x="800100" y="7493"/>
                </a:lnTo>
                <a:lnTo>
                  <a:pt x="846074" y="79248"/>
                </a:lnTo>
                <a:lnTo>
                  <a:pt x="862317" y="51993"/>
                </a:lnTo>
                <a:lnTo>
                  <a:pt x="2291804" y="904938"/>
                </a:lnTo>
                <a:lnTo>
                  <a:pt x="73177" y="29565"/>
                </a:lnTo>
                <a:lnTo>
                  <a:pt x="75018" y="24892"/>
                </a:lnTo>
                <a:lnTo>
                  <a:pt x="84836" y="0"/>
                </a:lnTo>
                <a:lnTo>
                  <a:pt x="0" y="7493"/>
                </a:lnTo>
                <a:lnTo>
                  <a:pt x="56896" y="70866"/>
                </a:lnTo>
                <a:lnTo>
                  <a:pt x="68529" y="41351"/>
                </a:lnTo>
                <a:lnTo>
                  <a:pt x="2359914" y="945413"/>
                </a:lnTo>
                <a:lnTo>
                  <a:pt x="2362187" y="939520"/>
                </a:lnTo>
                <a:lnTo>
                  <a:pt x="2364613" y="945388"/>
                </a:lnTo>
                <a:lnTo>
                  <a:pt x="4580052" y="42138"/>
                </a:lnTo>
                <a:lnTo>
                  <a:pt x="4592066" y="71501"/>
                </a:lnTo>
                <a:lnTo>
                  <a:pt x="4632376" y="25527"/>
                </a:lnTo>
                <a:lnTo>
                  <a:pt x="4648200" y="7493"/>
                </a:lnTo>
                <a:close/>
              </a:path>
            </a:pathLst>
          </a:custGeom>
          <a:solidFill>
            <a:srgbClr val="00AF5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74826" y="461899"/>
            <a:ext cx="6991984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5" dirty="0"/>
              <a:t>Current </a:t>
            </a:r>
            <a:r>
              <a:rPr spc="-10" dirty="0"/>
              <a:t>Starved </a:t>
            </a:r>
            <a:r>
              <a:rPr dirty="0"/>
              <a:t>Ring</a:t>
            </a:r>
            <a:r>
              <a:rPr spc="-20" dirty="0"/>
              <a:t> </a:t>
            </a:r>
            <a:r>
              <a:rPr spc="-15" dirty="0"/>
              <a:t>Oscillator</a:t>
            </a:r>
          </a:p>
        </p:txBody>
      </p:sp>
      <p:sp>
        <p:nvSpPr>
          <p:cNvPr id="3" name="object 3"/>
          <p:cNvSpPr/>
          <p:nvPr/>
        </p:nvSpPr>
        <p:spPr>
          <a:xfrm>
            <a:off x="11530" y="1600200"/>
            <a:ext cx="9120938" cy="453184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2414396"/>
            <a:ext cx="88709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FF0000"/>
                </a:solidFill>
                <a:latin typeface="Carlito"/>
                <a:cs typeface="Carlito"/>
              </a:rPr>
              <a:t>VCO_Out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39" y="4185666"/>
            <a:ext cx="9544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solidFill>
                  <a:srgbClr val="FF0000"/>
                </a:solidFill>
                <a:latin typeface="Carlito"/>
                <a:cs typeface="Carlito"/>
              </a:rPr>
              <a:t>VC</a:t>
            </a:r>
            <a:r>
              <a:rPr sz="1800" spc="-5" dirty="0">
                <a:solidFill>
                  <a:srgbClr val="FF0000"/>
                </a:solidFill>
                <a:latin typeface="Carlito"/>
                <a:cs typeface="Carlito"/>
              </a:rPr>
              <a:t>O_F</a:t>
            </a:r>
            <a:r>
              <a:rPr sz="1800" spc="-30" dirty="0">
                <a:solidFill>
                  <a:srgbClr val="FF0000"/>
                </a:solidFill>
                <a:latin typeface="Carlito"/>
                <a:cs typeface="Carlito"/>
              </a:rPr>
              <a:t>r</a:t>
            </a:r>
            <a:r>
              <a:rPr sz="1800" dirty="0">
                <a:solidFill>
                  <a:srgbClr val="FF0000"/>
                </a:solidFill>
                <a:latin typeface="Carlito"/>
                <a:cs typeface="Carlito"/>
              </a:rPr>
              <a:t>eq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74826" y="461899"/>
            <a:ext cx="6991984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5" dirty="0"/>
              <a:t>Current </a:t>
            </a:r>
            <a:r>
              <a:rPr spc="-10" dirty="0"/>
              <a:t>Starved </a:t>
            </a:r>
            <a:r>
              <a:rPr dirty="0"/>
              <a:t>Ring</a:t>
            </a:r>
            <a:r>
              <a:rPr spc="-20" dirty="0"/>
              <a:t> </a:t>
            </a:r>
            <a:r>
              <a:rPr spc="-15" dirty="0"/>
              <a:t>Oscillator</a:t>
            </a:r>
          </a:p>
        </p:txBody>
      </p:sp>
      <p:sp>
        <p:nvSpPr>
          <p:cNvPr id="3" name="object 3"/>
          <p:cNvSpPr/>
          <p:nvPr/>
        </p:nvSpPr>
        <p:spPr>
          <a:xfrm>
            <a:off x="10970" y="1834285"/>
            <a:ext cx="9105602" cy="397672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2438527"/>
            <a:ext cx="954405" cy="656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800" spc="-15" dirty="0">
                <a:solidFill>
                  <a:srgbClr val="FF0000"/>
                </a:solidFill>
                <a:latin typeface="Carlito"/>
                <a:cs typeface="Carlito"/>
              </a:rPr>
              <a:t>VC</a:t>
            </a:r>
            <a:r>
              <a:rPr sz="1800" spc="-5" dirty="0">
                <a:solidFill>
                  <a:srgbClr val="FF0000"/>
                </a:solidFill>
                <a:latin typeface="Carlito"/>
                <a:cs typeface="Carlito"/>
              </a:rPr>
              <a:t>O_F</a:t>
            </a:r>
            <a:r>
              <a:rPr sz="1800" spc="-30" dirty="0">
                <a:solidFill>
                  <a:srgbClr val="FF0000"/>
                </a:solidFill>
                <a:latin typeface="Carlito"/>
                <a:cs typeface="Carlito"/>
              </a:rPr>
              <a:t>r</a:t>
            </a:r>
            <a:r>
              <a:rPr sz="1800" dirty="0">
                <a:solidFill>
                  <a:srgbClr val="FF0000"/>
                </a:solidFill>
                <a:latin typeface="Carlito"/>
                <a:cs typeface="Carlito"/>
              </a:rPr>
              <a:t>eq  </a:t>
            </a:r>
            <a:r>
              <a:rPr sz="1800" spc="-5" dirty="0">
                <a:solidFill>
                  <a:srgbClr val="FF0000"/>
                </a:solidFill>
                <a:latin typeface="Carlito"/>
                <a:cs typeface="Carlito"/>
              </a:rPr>
              <a:t>sweep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35629" y="5881827"/>
            <a:ext cx="28517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006FC0"/>
                </a:solidFill>
                <a:latin typeface="Carlito"/>
                <a:cs typeface="Carlito"/>
              </a:rPr>
              <a:t>Vcontrol Tuning</a:t>
            </a:r>
            <a:r>
              <a:rPr sz="2400" b="1" spc="-7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400" b="1" spc="-5" dirty="0">
                <a:solidFill>
                  <a:srgbClr val="006FC0"/>
                </a:solidFill>
                <a:latin typeface="Carlito"/>
                <a:cs typeface="Carlito"/>
              </a:rPr>
              <a:t>Range</a:t>
            </a:r>
            <a:endParaRPr sz="2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539240"/>
            <a:ext cx="9144000" cy="44043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74826" y="461899"/>
            <a:ext cx="6991984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5" dirty="0"/>
              <a:t>Current </a:t>
            </a:r>
            <a:r>
              <a:rPr spc="-10" dirty="0"/>
              <a:t>Starved </a:t>
            </a:r>
            <a:r>
              <a:rPr dirty="0"/>
              <a:t>Ring</a:t>
            </a:r>
            <a:r>
              <a:rPr spc="-20" dirty="0"/>
              <a:t> </a:t>
            </a:r>
            <a:r>
              <a:rPr spc="-15" dirty="0"/>
              <a:t>Oscillator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8739" y="2308047"/>
            <a:ext cx="57658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FF0000"/>
                </a:solidFill>
                <a:latin typeface="Carlito"/>
                <a:cs typeface="Carlito"/>
              </a:rPr>
              <a:t>P</a:t>
            </a:r>
            <a:r>
              <a:rPr sz="1800" spc="-5" dirty="0">
                <a:solidFill>
                  <a:srgbClr val="FF0000"/>
                </a:solidFill>
                <a:latin typeface="Carlito"/>
                <a:cs typeface="Carlito"/>
              </a:rPr>
              <a:t>ha</a:t>
            </a:r>
            <a:r>
              <a:rPr sz="1800" dirty="0">
                <a:solidFill>
                  <a:srgbClr val="FF0000"/>
                </a:solidFill>
                <a:latin typeface="Carlito"/>
                <a:cs typeface="Carlito"/>
              </a:rPr>
              <a:t>se</a:t>
            </a:r>
            <a:endParaRPr sz="18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spc="-5" dirty="0">
                <a:solidFill>
                  <a:srgbClr val="FF0000"/>
                </a:solidFill>
                <a:latin typeface="Carlito"/>
                <a:cs typeface="Carlito"/>
              </a:rPr>
              <a:t>Noise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87167" y="5881827"/>
            <a:ext cx="3529329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006FC0"/>
                </a:solidFill>
                <a:latin typeface="Carlito"/>
                <a:cs typeface="Carlito"/>
              </a:rPr>
              <a:t>Phase </a:t>
            </a:r>
            <a:r>
              <a:rPr sz="2400" b="1" dirty="0">
                <a:solidFill>
                  <a:srgbClr val="006FC0"/>
                </a:solidFill>
                <a:latin typeface="Carlito"/>
                <a:cs typeface="Carlito"/>
              </a:rPr>
              <a:t>Noise </a:t>
            </a:r>
            <a:r>
              <a:rPr sz="2400" b="1" spc="-15" dirty="0">
                <a:solidFill>
                  <a:srgbClr val="006FC0"/>
                </a:solidFill>
                <a:latin typeface="Carlito"/>
                <a:cs typeface="Carlito"/>
              </a:rPr>
              <a:t>at </a:t>
            </a:r>
            <a:r>
              <a:rPr sz="2400" b="1" dirty="0">
                <a:solidFill>
                  <a:srgbClr val="006FC0"/>
                </a:solidFill>
                <a:latin typeface="Carlito"/>
                <a:cs typeface="Carlito"/>
              </a:rPr>
              <a:t>1MHz</a:t>
            </a:r>
            <a:r>
              <a:rPr sz="2400" b="1" spc="-6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2400" b="1" spc="-10" dirty="0">
                <a:solidFill>
                  <a:srgbClr val="006FC0"/>
                </a:solidFill>
                <a:latin typeface="Carlito"/>
                <a:cs typeface="Carlito"/>
              </a:rPr>
              <a:t>Offset</a:t>
            </a:r>
            <a:endParaRPr sz="2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58717" y="461899"/>
            <a:ext cx="22263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solidFill>
                  <a:srgbClr val="006FC0"/>
                </a:solidFill>
              </a:rPr>
              <a:t>5-</a:t>
            </a:r>
            <a:r>
              <a:rPr spc="-80" dirty="0">
                <a:solidFill>
                  <a:srgbClr val="006FC0"/>
                </a:solidFill>
              </a:rPr>
              <a:t> </a:t>
            </a:r>
            <a:r>
              <a:rPr spc="-5" dirty="0"/>
              <a:t>Divider</a:t>
            </a:r>
          </a:p>
        </p:txBody>
      </p:sp>
      <p:sp>
        <p:nvSpPr>
          <p:cNvPr id="3" name="object 3"/>
          <p:cNvSpPr/>
          <p:nvPr/>
        </p:nvSpPr>
        <p:spPr>
          <a:xfrm>
            <a:off x="0" y="1449098"/>
            <a:ext cx="9080241" cy="538982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35940" y="1607261"/>
            <a:ext cx="3930015" cy="10026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5"/>
              </a:spcBef>
              <a:buFont typeface="Wingdings"/>
              <a:buChar char=""/>
              <a:tabLst>
                <a:tab pos="355600" algn="l"/>
              </a:tabLst>
            </a:pPr>
            <a:r>
              <a:rPr sz="3200" spc="-5" dirty="0">
                <a:latin typeface="Carlito"/>
                <a:cs typeface="Carlito"/>
              </a:rPr>
              <a:t>Divide-by-64</a:t>
            </a:r>
            <a:endParaRPr sz="3200">
              <a:latin typeface="Carlito"/>
              <a:cs typeface="Carlito"/>
            </a:endParaRPr>
          </a:p>
          <a:p>
            <a:pPr marL="355600">
              <a:lnSpc>
                <a:spcPct val="100000"/>
              </a:lnSpc>
              <a:spcBef>
                <a:spcPts val="5"/>
              </a:spcBef>
            </a:pPr>
            <a:r>
              <a:rPr sz="3200" spc="-5" dirty="0">
                <a:latin typeface="Carlito"/>
                <a:cs typeface="Carlito"/>
              </a:rPr>
              <a:t>(6 Divide-by-2</a:t>
            </a:r>
            <a:r>
              <a:rPr sz="3200" spc="-25" dirty="0">
                <a:latin typeface="Carlito"/>
                <a:cs typeface="Carlito"/>
              </a:rPr>
              <a:t> </a:t>
            </a:r>
            <a:r>
              <a:rPr sz="3200" spc="-10" dirty="0">
                <a:latin typeface="Carlito"/>
                <a:cs typeface="Carlito"/>
              </a:rPr>
              <a:t>blocks)</a:t>
            </a:r>
            <a:endParaRPr sz="320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66800" y="5164835"/>
            <a:ext cx="6705600" cy="1182370"/>
          </a:xfrm>
          <a:custGeom>
            <a:avLst/>
            <a:gdLst/>
            <a:ahLst/>
            <a:cxnLst/>
            <a:rect l="l" t="t" r="r" b="b"/>
            <a:pathLst>
              <a:path w="6705600" h="1182370">
                <a:moveTo>
                  <a:pt x="4000500" y="35052"/>
                </a:moveTo>
                <a:lnTo>
                  <a:pt x="3915283" y="34544"/>
                </a:lnTo>
                <a:lnTo>
                  <a:pt x="3929303" y="63017"/>
                </a:lnTo>
                <a:lnTo>
                  <a:pt x="1772691" y="1126286"/>
                </a:lnTo>
                <a:lnTo>
                  <a:pt x="2550909" y="65227"/>
                </a:lnTo>
                <a:lnTo>
                  <a:pt x="2576449" y="83947"/>
                </a:lnTo>
                <a:lnTo>
                  <a:pt x="2582672" y="47498"/>
                </a:lnTo>
                <a:lnTo>
                  <a:pt x="2590800" y="0"/>
                </a:lnTo>
                <a:lnTo>
                  <a:pt x="2514981" y="38874"/>
                </a:lnTo>
                <a:lnTo>
                  <a:pt x="2540647" y="57696"/>
                </a:lnTo>
                <a:lnTo>
                  <a:pt x="1755444" y="1128433"/>
                </a:lnTo>
                <a:lnTo>
                  <a:pt x="1420482" y="70713"/>
                </a:lnTo>
                <a:lnTo>
                  <a:pt x="1450721" y="61099"/>
                </a:lnTo>
                <a:lnTo>
                  <a:pt x="1448371" y="58686"/>
                </a:lnTo>
                <a:lnTo>
                  <a:pt x="1391412" y="0"/>
                </a:lnTo>
                <a:lnTo>
                  <a:pt x="1378077" y="84201"/>
                </a:lnTo>
                <a:lnTo>
                  <a:pt x="1408315" y="74587"/>
                </a:lnTo>
                <a:lnTo>
                  <a:pt x="1742287" y="1129220"/>
                </a:lnTo>
                <a:lnTo>
                  <a:pt x="67779" y="70421"/>
                </a:lnTo>
                <a:lnTo>
                  <a:pt x="72072" y="63627"/>
                </a:lnTo>
                <a:lnTo>
                  <a:pt x="84772" y="43573"/>
                </a:lnTo>
                <a:lnTo>
                  <a:pt x="0" y="35052"/>
                </a:lnTo>
                <a:lnTo>
                  <a:pt x="44043" y="107950"/>
                </a:lnTo>
                <a:lnTo>
                  <a:pt x="61023" y="81102"/>
                </a:lnTo>
                <a:lnTo>
                  <a:pt x="1749171" y="1148626"/>
                </a:lnTo>
                <a:lnTo>
                  <a:pt x="1752587" y="1143266"/>
                </a:lnTo>
                <a:lnTo>
                  <a:pt x="1755394" y="1148956"/>
                </a:lnTo>
                <a:lnTo>
                  <a:pt x="3934942" y="74485"/>
                </a:lnTo>
                <a:lnTo>
                  <a:pt x="3948938" y="102870"/>
                </a:lnTo>
                <a:lnTo>
                  <a:pt x="3983494" y="57404"/>
                </a:lnTo>
                <a:lnTo>
                  <a:pt x="4000500" y="35052"/>
                </a:lnTo>
                <a:close/>
              </a:path>
              <a:path w="6705600" h="1182370">
                <a:moveTo>
                  <a:pt x="6705600" y="35052"/>
                </a:moveTo>
                <a:lnTo>
                  <a:pt x="6629781" y="73914"/>
                </a:lnTo>
                <a:lnTo>
                  <a:pt x="6655448" y="92748"/>
                </a:lnTo>
                <a:lnTo>
                  <a:pt x="5869419" y="1164615"/>
                </a:lnTo>
                <a:lnTo>
                  <a:pt x="5427027" y="102946"/>
                </a:lnTo>
                <a:lnTo>
                  <a:pt x="5455209" y="91186"/>
                </a:lnTo>
                <a:lnTo>
                  <a:pt x="5456428" y="90678"/>
                </a:lnTo>
                <a:lnTo>
                  <a:pt x="5391912" y="35052"/>
                </a:lnTo>
                <a:lnTo>
                  <a:pt x="5386070" y="120015"/>
                </a:lnTo>
                <a:lnTo>
                  <a:pt x="5415318" y="107823"/>
                </a:lnTo>
                <a:lnTo>
                  <a:pt x="5862320" y="1180490"/>
                </a:lnTo>
                <a:lnTo>
                  <a:pt x="5867666" y="1178267"/>
                </a:lnTo>
                <a:lnTo>
                  <a:pt x="5872480" y="1181811"/>
                </a:lnTo>
                <a:lnTo>
                  <a:pt x="6665709" y="100279"/>
                </a:lnTo>
                <a:lnTo>
                  <a:pt x="6691249" y="118999"/>
                </a:lnTo>
                <a:lnTo>
                  <a:pt x="6697472" y="82550"/>
                </a:lnTo>
                <a:lnTo>
                  <a:pt x="6705600" y="35052"/>
                </a:lnTo>
                <a:close/>
              </a:path>
            </a:pathLst>
          </a:custGeom>
          <a:solidFill>
            <a:srgbClr val="497DB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137909" y="6228994"/>
            <a:ext cx="64325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5" dirty="0">
                <a:solidFill>
                  <a:srgbClr val="006FC0"/>
                </a:solidFill>
                <a:latin typeface="Carlito"/>
                <a:cs typeface="Carlito"/>
              </a:rPr>
              <a:t>T</a:t>
            </a:r>
            <a:r>
              <a:rPr sz="2400" b="1" dirty="0">
                <a:solidFill>
                  <a:srgbClr val="006FC0"/>
                </a:solidFill>
                <a:latin typeface="Carlito"/>
                <a:cs typeface="Carlito"/>
              </a:rPr>
              <a:t>SPC</a:t>
            </a:r>
            <a:endParaRPr sz="2400"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027679" y="6228994"/>
            <a:ext cx="80327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006FC0"/>
                </a:solidFill>
                <a:latin typeface="Carlito"/>
                <a:cs typeface="Carlito"/>
              </a:rPr>
              <a:t>CMOS</a:t>
            </a:r>
            <a:endParaRPr sz="2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89326" y="2290699"/>
            <a:ext cx="3162935" cy="13677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540" algn="ctr">
              <a:lnSpc>
                <a:spcPct val="100000"/>
              </a:lnSpc>
              <a:spcBef>
                <a:spcPts val="105"/>
              </a:spcBef>
            </a:pPr>
            <a:r>
              <a:rPr sz="4400" spc="-5" dirty="0">
                <a:latin typeface="Carlito"/>
                <a:cs typeface="Carlito"/>
              </a:rPr>
              <a:t>(1)</a:t>
            </a:r>
            <a:endParaRPr sz="44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</a:pPr>
            <a:r>
              <a:rPr sz="4400" u="heavy" spc="-1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Project</a:t>
            </a:r>
            <a:r>
              <a:rPr sz="4400" u="heavy" spc="-5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4400" u="heavy" spc="-8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Target</a:t>
            </a:r>
            <a:endParaRPr sz="4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58717" y="461899"/>
            <a:ext cx="22263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>
                <a:solidFill>
                  <a:srgbClr val="006FC0"/>
                </a:solidFill>
                <a:latin typeface="Carlito"/>
                <a:cs typeface="Carlito"/>
              </a:rPr>
              <a:t>5-</a:t>
            </a:r>
            <a:r>
              <a:rPr sz="4400" spc="-80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4400" spc="-5" dirty="0">
                <a:latin typeface="Carlito"/>
                <a:cs typeface="Carlito"/>
              </a:rPr>
              <a:t>Divider</a:t>
            </a:r>
            <a:endParaRPr sz="4400">
              <a:latin typeface="Carlito"/>
              <a:cs typeface="Carlito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860" y="1919403"/>
            <a:ext cx="8892034" cy="49028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35940" y="1424762"/>
            <a:ext cx="2669540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527685" algn="l"/>
              </a:tabLst>
            </a:pPr>
            <a:r>
              <a:rPr sz="3200" dirty="0">
                <a:solidFill>
                  <a:srgbClr val="006FC0"/>
                </a:solidFill>
                <a:latin typeface="Carlito"/>
                <a:cs typeface="Carlito"/>
              </a:rPr>
              <a:t>a)	</a:t>
            </a:r>
            <a:r>
              <a:rPr sz="3200" spc="-5" dirty="0">
                <a:solidFill>
                  <a:srgbClr val="006FC0"/>
                </a:solidFill>
                <a:latin typeface="Carlito"/>
                <a:cs typeface="Carlito"/>
              </a:rPr>
              <a:t>TSPC</a:t>
            </a:r>
            <a:r>
              <a:rPr sz="3200" spc="-7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3200" spc="-10" dirty="0">
                <a:solidFill>
                  <a:srgbClr val="006FC0"/>
                </a:solidFill>
                <a:latin typeface="Carlito"/>
                <a:cs typeface="Carlito"/>
              </a:rPr>
              <a:t>Flipflop</a:t>
            </a:r>
            <a:endParaRPr sz="32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58717" y="461899"/>
            <a:ext cx="22263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>
                <a:solidFill>
                  <a:srgbClr val="006FC0"/>
                </a:solidFill>
                <a:latin typeface="Carlito"/>
                <a:cs typeface="Carlito"/>
              </a:rPr>
              <a:t>5-</a:t>
            </a:r>
            <a:r>
              <a:rPr sz="4400" spc="-80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4400" spc="-5" dirty="0">
                <a:latin typeface="Carlito"/>
                <a:cs typeface="Carlito"/>
              </a:rPr>
              <a:t>Divider</a:t>
            </a:r>
            <a:endParaRPr sz="4400">
              <a:latin typeface="Carlito"/>
              <a:cs typeface="Carlito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60738" y="1770491"/>
            <a:ext cx="8982336" cy="50457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35940" y="1424762"/>
            <a:ext cx="2881630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527685" algn="l"/>
              </a:tabLst>
            </a:pPr>
            <a:r>
              <a:rPr sz="3200" dirty="0">
                <a:solidFill>
                  <a:srgbClr val="006FC0"/>
                </a:solidFill>
                <a:latin typeface="Carlito"/>
                <a:cs typeface="Carlito"/>
              </a:rPr>
              <a:t>b)	</a:t>
            </a:r>
            <a:r>
              <a:rPr sz="3200" spc="-5" dirty="0">
                <a:solidFill>
                  <a:srgbClr val="006FC0"/>
                </a:solidFill>
                <a:latin typeface="Carlito"/>
                <a:cs typeface="Carlito"/>
              </a:rPr>
              <a:t>CMOS</a:t>
            </a:r>
            <a:r>
              <a:rPr sz="3200" spc="-55" dirty="0">
                <a:solidFill>
                  <a:srgbClr val="006FC0"/>
                </a:solidFill>
                <a:latin typeface="Carlito"/>
                <a:cs typeface="Carlito"/>
              </a:rPr>
              <a:t> </a:t>
            </a:r>
            <a:r>
              <a:rPr sz="3200" spc="-10" dirty="0">
                <a:solidFill>
                  <a:srgbClr val="006FC0"/>
                </a:solidFill>
                <a:latin typeface="Carlito"/>
                <a:cs typeface="Carlito"/>
              </a:rPr>
              <a:t>Flipflop</a:t>
            </a:r>
            <a:endParaRPr sz="32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23669" y="2290699"/>
            <a:ext cx="5297170" cy="13677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4400" spc="-5" dirty="0">
                <a:latin typeface="Carlito"/>
                <a:cs typeface="Carlito"/>
              </a:rPr>
              <a:t>(5)</a:t>
            </a:r>
            <a:endParaRPr sz="44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</a:pPr>
            <a:r>
              <a:rPr sz="4400" u="heavy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PLL </a:t>
            </a:r>
            <a:r>
              <a:rPr sz="4400" u="heavy" spc="-3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System</a:t>
            </a:r>
            <a:r>
              <a:rPr sz="4400" u="heavy" spc="-9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44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Simulations</a:t>
            </a:r>
            <a:endParaRPr sz="4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41370" y="461899"/>
            <a:ext cx="246126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10" dirty="0"/>
              <a:t>Test</a:t>
            </a:r>
            <a:r>
              <a:rPr spc="-75" dirty="0"/>
              <a:t> </a:t>
            </a:r>
            <a:r>
              <a:rPr dirty="0"/>
              <a:t>Bench</a:t>
            </a:r>
          </a:p>
        </p:txBody>
      </p:sp>
      <p:sp>
        <p:nvSpPr>
          <p:cNvPr id="3" name="object 3"/>
          <p:cNvSpPr/>
          <p:nvPr/>
        </p:nvSpPr>
        <p:spPr>
          <a:xfrm>
            <a:off x="5313" y="1480878"/>
            <a:ext cx="9122747" cy="533262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76525" y="2625979"/>
            <a:ext cx="37934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756285" algn="l"/>
              </a:tabLst>
            </a:pPr>
            <a:r>
              <a:rPr spc="-5" dirty="0"/>
              <a:t>A.	</a:t>
            </a:r>
            <a:r>
              <a:rPr dirty="0"/>
              <a:t>Using </a:t>
            </a:r>
            <a:r>
              <a:rPr spc="-30" dirty="0"/>
              <a:t>LC</a:t>
            </a:r>
            <a:r>
              <a:rPr spc="-65" dirty="0"/>
              <a:t> </a:t>
            </a:r>
            <a:r>
              <a:rPr spc="-25" dirty="0"/>
              <a:t>VCO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72790" y="461899"/>
            <a:ext cx="25971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0" dirty="0"/>
              <a:t>Waveforms</a:t>
            </a:r>
          </a:p>
        </p:txBody>
      </p:sp>
      <p:sp>
        <p:nvSpPr>
          <p:cNvPr id="3" name="object 3"/>
          <p:cNvSpPr/>
          <p:nvPr/>
        </p:nvSpPr>
        <p:spPr>
          <a:xfrm>
            <a:off x="0" y="1524000"/>
            <a:ext cx="9144000" cy="50543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1823973"/>
            <a:ext cx="802005" cy="4308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FF0000"/>
                </a:solidFill>
                <a:latin typeface="Carlito"/>
                <a:cs typeface="Carlito"/>
              </a:rPr>
              <a:t>Ref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0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00AF50"/>
                </a:solidFill>
                <a:latin typeface="Carlito"/>
                <a:cs typeface="Carlito"/>
              </a:rPr>
              <a:t>Fb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0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6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95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solidFill>
                  <a:srgbClr val="FF0066"/>
                </a:solidFill>
                <a:latin typeface="Carlito"/>
                <a:cs typeface="Carlito"/>
              </a:rPr>
              <a:t>Up</a:t>
            </a:r>
            <a:endParaRPr sz="1800">
              <a:latin typeface="Carlito"/>
              <a:cs typeface="Carlito"/>
            </a:endParaRPr>
          </a:p>
          <a:p>
            <a:pPr marL="12700" marR="5080">
              <a:lnSpc>
                <a:spcPct val="213899"/>
              </a:lnSpc>
            </a:pPr>
            <a:r>
              <a:rPr sz="1800" spc="-5" dirty="0">
                <a:solidFill>
                  <a:srgbClr val="00AFEF"/>
                </a:solidFill>
                <a:latin typeface="Carlito"/>
                <a:cs typeface="Carlito"/>
              </a:rPr>
              <a:t>Dn  </a:t>
            </a:r>
            <a:r>
              <a:rPr sz="1800" spc="-100" dirty="0">
                <a:solidFill>
                  <a:srgbClr val="6F2F9F"/>
                </a:solidFill>
                <a:latin typeface="Carlito"/>
                <a:cs typeface="Carlito"/>
              </a:rPr>
              <a:t>V</a:t>
            </a:r>
            <a:r>
              <a:rPr sz="1800" spc="-20" dirty="0">
                <a:solidFill>
                  <a:srgbClr val="6F2F9F"/>
                </a:solidFill>
                <a:latin typeface="Carlito"/>
                <a:cs typeface="Carlito"/>
              </a:rPr>
              <a:t>c</a:t>
            </a:r>
            <a:r>
              <a:rPr sz="1800" spc="-5" dirty="0">
                <a:solidFill>
                  <a:srgbClr val="6F2F9F"/>
                </a:solidFill>
                <a:latin typeface="Carlito"/>
                <a:cs typeface="Carlito"/>
              </a:rPr>
              <a:t>o</a:t>
            </a:r>
            <a:r>
              <a:rPr sz="1800" spc="-10" dirty="0">
                <a:solidFill>
                  <a:srgbClr val="6F2F9F"/>
                </a:solidFill>
                <a:latin typeface="Carlito"/>
                <a:cs typeface="Carlito"/>
              </a:rPr>
              <a:t>n</a:t>
            </a:r>
            <a:r>
              <a:rPr sz="1800" dirty="0">
                <a:solidFill>
                  <a:srgbClr val="6F2F9F"/>
                </a:solidFill>
                <a:latin typeface="Carlito"/>
                <a:cs typeface="Carlito"/>
              </a:rPr>
              <a:t>t</a:t>
            </a:r>
            <a:r>
              <a:rPr sz="1800" spc="-35" dirty="0">
                <a:solidFill>
                  <a:srgbClr val="6F2F9F"/>
                </a:solidFill>
                <a:latin typeface="Carlito"/>
                <a:cs typeface="Carlito"/>
              </a:rPr>
              <a:t>r</a:t>
            </a:r>
            <a:r>
              <a:rPr sz="1800" spc="-5" dirty="0">
                <a:solidFill>
                  <a:srgbClr val="6F2F9F"/>
                </a:solidFill>
                <a:latin typeface="Carlito"/>
                <a:cs typeface="Carlito"/>
              </a:rPr>
              <a:t>ol  </a:t>
            </a:r>
            <a:r>
              <a:rPr sz="1600" spc="-15" dirty="0">
                <a:solidFill>
                  <a:srgbClr val="E26C09"/>
                </a:solidFill>
                <a:latin typeface="Carlito"/>
                <a:cs typeface="Carlito"/>
              </a:rPr>
              <a:t>VCO_out</a:t>
            </a:r>
            <a:endParaRPr sz="16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95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solidFill>
                  <a:srgbClr val="FF0000"/>
                </a:solidFill>
                <a:latin typeface="Carlito"/>
                <a:cs typeface="Carlito"/>
              </a:rPr>
              <a:t>Freq_out</a:t>
            </a:r>
            <a:endParaRPr sz="16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05378" y="461899"/>
            <a:ext cx="2332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RMS</a:t>
            </a:r>
            <a:r>
              <a:rPr spc="-70" dirty="0"/>
              <a:t> </a:t>
            </a:r>
            <a:r>
              <a:rPr spc="-20" dirty="0"/>
              <a:t>Jitter</a:t>
            </a:r>
          </a:p>
        </p:txBody>
      </p:sp>
      <p:sp>
        <p:nvSpPr>
          <p:cNvPr id="3" name="object 3"/>
          <p:cNvSpPr/>
          <p:nvPr/>
        </p:nvSpPr>
        <p:spPr>
          <a:xfrm>
            <a:off x="304800" y="1295400"/>
            <a:ext cx="8610600" cy="52882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1819783"/>
            <a:ext cx="965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RMS</a:t>
            </a:r>
            <a:r>
              <a:rPr sz="1800" spc="-80" dirty="0">
                <a:solidFill>
                  <a:srgbClr val="00AF50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Jitter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798565" y="3715639"/>
            <a:ext cx="29356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24815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RMS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Jitter </a:t>
            </a:r>
            <a:r>
              <a:rPr sz="1800" dirty="0">
                <a:solidFill>
                  <a:srgbClr val="00AF50"/>
                </a:solidFill>
                <a:latin typeface="Carlito"/>
                <a:cs typeface="Carlito"/>
              </a:rPr>
              <a:t>= 1.5431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ps  </a:t>
            </a:r>
            <a:r>
              <a:rPr sz="1800" spc="-15" dirty="0">
                <a:solidFill>
                  <a:srgbClr val="00AF50"/>
                </a:solidFill>
                <a:latin typeface="Carlito"/>
                <a:cs typeface="Carlito"/>
              </a:rPr>
              <a:t>(integrated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from </a:t>
            </a: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1KHz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to </a:t>
            </a:r>
            <a:r>
              <a:rPr sz="1800" dirty="0">
                <a:solidFill>
                  <a:srgbClr val="00AF50"/>
                </a:solidFill>
                <a:latin typeface="Carlito"/>
                <a:cs typeface="Carlito"/>
              </a:rPr>
              <a:t>1GHz)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97173" y="461899"/>
            <a:ext cx="255143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Pk-Pk</a:t>
            </a:r>
            <a:r>
              <a:rPr spc="-80" dirty="0"/>
              <a:t> </a:t>
            </a:r>
            <a:r>
              <a:rPr spc="-20" dirty="0"/>
              <a:t>Jitter</a:t>
            </a:r>
          </a:p>
        </p:txBody>
      </p:sp>
      <p:sp>
        <p:nvSpPr>
          <p:cNvPr id="3" name="object 3"/>
          <p:cNvSpPr/>
          <p:nvPr/>
        </p:nvSpPr>
        <p:spPr>
          <a:xfrm>
            <a:off x="304800" y="1272539"/>
            <a:ext cx="8636508" cy="53111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1695729"/>
            <a:ext cx="1025525" cy="1254125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1600" spc="-5" dirty="0">
                <a:solidFill>
                  <a:srgbClr val="00AF50"/>
                </a:solidFill>
                <a:latin typeface="Carlito"/>
                <a:cs typeface="Carlito"/>
              </a:rPr>
              <a:t>PkPk</a:t>
            </a:r>
            <a:r>
              <a:rPr sz="1600" spc="-20" dirty="0">
                <a:solidFill>
                  <a:srgbClr val="00AF50"/>
                </a:solidFill>
                <a:latin typeface="Carlito"/>
                <a:cs typeface="Carlito"/>
              </a:rPr>
              <a:t> </a:t>
            </a:r>
            <a:r>
              <a:rPr sz="1600" spc="-10" dirty="0">
                <a:solidFill>
                  <a:srgbClr val="00AF50"/>
                </a:solidFill>
                <a:latin typeface="Carlito"/>
                <a:cs typeface="Carlito"/>
              </a:rPr>
              <a:t>Jitter</a:t>
            </a:r>
            <a:endParaRPr sz="1600">
              <a:latin typeface="Carlito"/>
              <a:cs typeface="Carlito"/>
            </a:endParaRPr>
          </a:p>
          <a:p>
            <a:pPr marL="12700" marR="5080">
              <a:lnSpc>
                <a:spcPct val="100000"/>
              </a:lnSpc>
              <a:spcBef>
                <a:spcPts val="994"/>
              </a:spcBef>
            </a:pPr>
            <a:r>
              <a:rPr sz="1600" spc="-25" dirty="0">
                <a:solidFill>
                  <a:srgbClr val="00AF50"/>
                </a:solidFill>
                <a:latin typeface="Carlito"/>
                <a:cs typeface="Carlito"/>
              </a:rPr>
              <a:t>@diff. </a:t>
            </a:r>
            <a:r>
              <a:rPr sz="1600" spc="-5" dirty="0">
                <a:solidFill>
                  <a:srgbClr val="00AF50"/>
                </a:solidFill>
                <a:latin typeface="Carlito"/>
                <a:cs typeface="Carlito"/>
              </a:rPr>
              <a:t>BERs  </a:t>
            </a:r>
            <a:r>
              <a:rPr sz="1600" spc="-10" dirty="0">
                <a:solidFill>
                  <a:srgbClr val="00AF50"/>
                </a:solidFill>
                <a:latin typeface="Carlito"/>
                <a:cs typeface="Carlito"/>
              </a:rPr>
              <a:t>(integ.</a:t>
            </a:r>
            <a:r>
              <a:rPr sz="1600" spc="-85" dirty="0">
                <a:solidFill>
                  <a:srgbClr val="00AF50"/>
                </a:solidFill>
                <a:latin typeface="Carlito"/>
                <a:cs typeface="Carlito"/>
              </a:rPr>
              <a:t> </a:t>
            </a:r>
            <a:r>
              <a:rPr sz="1600" spc="-15" dirty="0">
                <a:solidFill>
                  <a:srgbClr val="00AF50"/>
                </a:solidFill>
                <a:latin typeface="Carlito"/>
                <a:cs typeface="Carlito"/>
              </a:rPr>
              <a:t>From  </a:t>
            </a:r>
            <a:r>
              <a:rPr sz="1600" spc="-5" dirty="0">
                <a:solidFill>
                  <a:srgbClr val="00AF50"/>
                </a:solidFill>
                <a:latin typeface="Carlito"/>
                <a:cs typeface="Carlito"/>
              </a:rPr>
              <a:t>1K </a:t>
            </a:r>
            <a:r>
              <a:rPr sz="1600" spc="-10" dirty="0">
                <a:solidFill>
                  <a:srgbClr val="00AF50"/>
                </a:solidFill>
                <a:latin typeface="Carlito"/>
                <a:cs typeface="Carlito"/>
              </a:rPr>
              <a:t>to 1G)</a:t>
            </a:r>
            <a:endParaRPr sz="16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12" y="1316719"/>
            <a:ext cx="8520187" cy="53370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518029" y="461899"/>
            <a:ext cx="410527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5" dirty="0"/>
              <a:t>Eye </a:t>
            </a:r>
            <a:r>
              <a:rPr spc="-15" dirty="0"/>
              <a:t>Diagram</a:t>
            </a:r>
            <a:r>
              <a:rPr spc="-25" dirty="0"/>
              <a:t> </a:t>
            </a:r>
            <a:r>
              <a:rPr spc="-20" dirty="0"/>
              <a:t>Jitter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8029" y="461899"/>
            <a:ext cx="410527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5" dirty="0"/>
              <a:t>Eye </a:t>
            </a:r>
            <a:r>
              <a:rPr spc="-15" dirty="0"/>
              <a:t>Diagram</a:t>
            </a:r>
            <a:r>
              <a:rPr spc="-25" dirty="0"/>
              <a:t> </a:t>
            </a:r>
            <a:r>
              <a:rPr spc="-20" dirty="0"/>
              <a:t>Jitter</a:t>
            </a:r>
          </a:p>
        </p:txBody>
      </p:sp>
      <p:sp>
        <p:nvSpPr>
          <p:cNvPr id="3" name="object 3"/>
          <p:cNvSpPr/>
          <p:nvPr/>
        </p:nvSpPr>
        <p:spPr>
          <a:xfrm>
            <a:off x="248757" y="1282618"/>
            <a:ext cx="8437107" cy="530106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56482" y="461899"/>
            <a:ext cx="143192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45" dirty="0"/>
              <a:t>T</a:t>
            </a:r>
            <a:r>
              <a:rPr dirty="0"/>
              <a:t>a</a:t>
            </a:r>
            <a:r>
              <a:rPr spc="-60" dirty="0"/>
              <a:t>r</a:t>
            </a:r>
            <a:r>
              <a:rPr spc="-35" dirty="0"/>
              <a:t>g</a:t>
            </a:r>
            <a:r>
              <a:rPr spc="-25" dirty="0"/>
              <a:t>e</a:t>
            </a:r>
            <a:r>
              <a:rPr dirty="0"/>
              <a:t>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EB61AF-00B0-6AE5-C188-28E35B02B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6883"/>
            <a:ext cx="9144000" cy="1904233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20546" y="2290699"/>
            <a:ext cx="6903720" cy="13677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756285" algn="l"/>
              </a:tabLst>
            </a:pPr>
            <a:r>
              <a:rPr dirty="0"/>
              <a:t>B.	Using </a:t>
            </a:r>
            <a:r>
              <a:rPr spc="-15" dirty="0"/>
              <a:t>Current-Starved </a:t>
            </a:r>
            <a:r>
              <a:rPr dirty="0"/>
              <a:t>Ring</a:t>
            </a:r>
          </a:p>
          <a:p>
            <a:pPr marL="744220" algn="ctr">
              <a:lnSpc>
                <a:spcPct val="100000"/>
              </a:lnSpc>
            </a:pPr>
            <a:r>
              <a:rPr spc="-25" dirty="0"/>
              <a:t>VCO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72790" y="461899"/>
            <a:ext cx="25971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0" dirty="0"/>
              <a:t>Waveforms</a:t>
            </a:r>
          </a:p>
        </p:txBody>
      </p:sp>
      <p:sp>
        <p:nvSpPr>
          <p:cNvPr id="3" name="object 3"/>
          <p:cNvSpPr/>
          <p:nvPr/>
        </p:nvSpPr>
        <p:spPr>
          <a:xfrm>
            <a:off x="0" y="1524000"/>
            <a:ext cx="9144000" cy="50543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1823973"/>
            <a:ext cx="802005" cy="4308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FF0000"/>
                </a:solidFill>
                <a:latin typeface="Carlito"/>
                <a:cs typeface="Carlito"/>
              </a:rPr>
              <a:t>Ref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0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00AF50"/>
                </a:solidFill>
                <a:latin typeface="Carlito"/>
                <a:cs typeface="Carlito"/>
              </a:rPr>
              <a:t>Fb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00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6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95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solidFill>
                  <a:srgbClr val="FF0066"/>
                </a:solidFill>
                <a:latin typeface="Carlito"/>
                <a:cs typeface="Carlito"/>
              </a:rPr>
              <a:t>Up</a:t>
            </a:r>
            <a:endParaRPr sz="1800">
              <a:latin typeface="Carlito"/>
              <a:cs typeface="Carlito"/>
            </a:endParaRPr>
          </a:p>
          <a:p>
            <a:pPr marL="12700" marR="5080">
              <a:lnSpc>
                <a:spcPct val="213899"/>
              </a:lnSpc>
            </a:pPr>
            <a:r>
              <a:rPr sz="1800" spc="-5" dirty="0">
                <a:solidFill>
                  <a:srgbClr val="00AFEF"/>
                </a:solidFill>
                <a:latin typeface="Carlito"/>
                <a:cs typeface="Carlito"/>
              </a:rPr>
              <a:t>Dn  </a:t>
            </a:r>
            <a:r>
              <a:rPr sz="1800" spc="-100" dirty="0">
                <a:solidFill>
                  <a:srgbClr val="6F2F9F"/>
                </a:solidFill>
                <a:latin typeface="Carlito"/>
                <a:cs typeface="Carlito"/>
              </a:rPr>
              <a:t>V</a:t>
            </a:r>
            <a:r>
              <a:rPr sz="1800" spc="-20" dirty="0">
                <a:solidFill>
                  <a:srgbClr val="6F2F9F"/>
                </a:solidFill>
                <a:latin typeface="Carlito"/>
                <a:cs typeface="Carlito"/>
              </a:rPr>
              <a:t>c</a:t>
            </a:r>
            <a:r>
              <a:rPr sz="1800" spc="-5" dirty="0">
                <a:solidFill>
                  <a:srgbClr val="6F2F9F"/>
                </a:solidFill>
                <a:latin typeface="Carlito"/>
                <a:cs typeface="Carlito"/>
              </a:rPr>
              <a:t>o</a:t>
            </a:r>
            <a:r>
              <a:rPr sz="1800" spc="-10" dirty="0">
                <a:solidFill>
                  <a:srgbClr val="6F2F9F"/>
                </a:solidFill>
                <a:latin typeface="Carlito"/>
                <a:cs typeface="Carlito"/>
              </a:rPr>
              <a:t>n</a:t>
            </a:r>
            <a:r>
              <a:rPr sz="1800" dirty="0">
                <a:solidFill>
                  <a:srgbClr val="6F2F9F"/>
                </a:solidFill>
                <a:latin typeface="Carlito"/>
                <a:cs typeface="Carlito"/>
              </a:rPr>
              <a:t>t</a:t>
            </a:r>
            <a:r>
              <a:rPr sz="1800" spc="-35" dirty="0">
                <a:solidFill>
                  <a:srgbClr val="6F2F9F"/>
                </a:solidFill>
                <a:latin typeface="Carlito"/>
                <a:cs typeface="Carlito"/>
              </a:rPr>
              <a:t>r</a:t>
            </a:r>
            <a:r>
              <a:rPr sz="1800" spc="-5" dirty="0">
                <a:solidFill>
                  <a:srgbClr val="6F2F9F"/>
                </a:solidFill>
                <a:latin typeface="Carlito"/>
                <a:cs typeface="Carlito"/>
              </a:rPr>
              <a:t>ol  </a:t>
            </a:r>
            <a:r>
              <a:rPr sz="1600" spc="-15" dirty="0">
                <a:solidFill>
                  <a:srgbClr val="E26C09"/>
                </a:solidFill>
                <a:latin typeface="Carlito"/>
                <a:cs typeface="Carlito"/>
              </a:rPr>
              <a:t>VCO_out</a:t>
            </a:r>
            <a:endParaRPr sz="16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95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</a:pPr>
            <a:r>
              <a:rPr sz="1600" b="1" spc="-10" dirty="0">
                <a:solidFill>
                  <a:srgbClr val="FF0000"/>
                </a:solidFill>
                <a:latin typeface="Carlito"/>
                <a:cs typeface="Carlito"/>
              </a:rPr>
              <a:t>Freq_out</a:t>
            </a:r>
            <a:endParaRPr sz="16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05378" y="461899"/>
            <a:ext cx="23329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RMS</a:t>
            </a:r>
            <a:r>
              <a:rPr spc="-70" dirty="0"/>
              <a:t> </a:t>
            </a:r>
            <a:r>
              <a:rPr spc="-20" dirty="0"/>
              <a:t>Jitter</a:t>
            </a:r>
          </a:p>
        </p:txBody>
      </p:sp>
      <p:sp>
        <p:nvSpPr>
          <p:cNvPr id="3" name="object 3"/>
          <p:cNvSpPr/>
          <p:nvPr/>
        </p:nvSpPr>
        <p:spPr>
          <a:xfrm>
            <a:off x="304800" y="1295400"/>
            <a:ext cx="8610600" cy="52882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1819783"/>
            <a:ext cx="965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RMS</a:t>
            </a:r>
            <a:r>
              <a:rPr sz="1800" spc="-80" dirty="0">
                <a:solidFill>
                  <a:srgbClr val="00AF50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Jitter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24350" y="5581599"/>
            <a:ext cx="29356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6703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RMS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Jitter </a:t>
            </a:r>
            <a:r>
              <a:rPr sz="1800" dirty="0">
                <a:solidFill>
                  <a:srgbClr val="00AF50"/>
                </a:solidFill>
                <a:latin typeface="Carlito"/>
                <a:cs typeface="Carlito"/>
              </a:rPr>
              <a:t>= 18.9632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ps  </a:t>
            </a:r>
            <a:r>
              <a:rPr sz="1800" spc="-15" dirty="0">
                <a:solidFill>
                  <a:srgbClr val="00AF50"/>
                </a:solidFill>
                <a:latin typeface="Carlito"/>
                <a:cs typeface="Carlito"/>
              </a:rPr>
              <a:t>(integrated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from </a:t>
            </a:r>
            <a:r>
              <a:rPr sz="1800" spc="-5" dirty="0">
                <a:solidFill>
                  <a:srgbClr val="00AF50"/>
                </a:solidFill>
                <a:latin typeface="Carlito"/>
                <a:cs typeface="Carlito"/>
              </a:rPr>
              <a:t>1KHz </a:t>
            </a:r>
            <a:r>
              <a:rPr sz="1800" spc="-10" dirty="0">
                <a:solidFill>
                  <a:srgbClr val="00AF50"/>
                </a:solidFill>
                <a:latin typeface="Carlito"/>
                <a:cs typeface="Carlito"/>
              </a:rPr>
              <a:t>to </a:t>
            </a:r>
            <a:r>
              <a:rPr sz="1800" dirty="0">
                <a:solidFill>
                  <a:srgbClr val="00AF50"/>
                </a:solidFill>
                <a:latin typeface="Carlito"/>
                <a:cs typeface="Carlito"/>
              </a:rPr>
              <a:t>1GHz)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97173" y="461899"/>
            <a:ext cx="255143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Pk-Pk</a:t>
            </a:r>
            <a:r>
              <a:rPr spc="-80" dirty="0"/>
              <a:t> </a:t>
            </a:r>
            <a:r>
              <a:rPr spc="-20" dirty="0"/>
              <a:t>Jitter</a:t>
            </a:r>
          </a:p>
        </p:txBody>
      </p:sp>
      <p:sp>
        <p:nvSpPr>
          <p:cNvPr id="3" name="object 3"/>
          <p:cNvSpPr/>
          <p:nvPr/>
        </p:nvSpPr>
        <p:spPr>
          <a:xfrm>
            <a:off x="304800" y="1272539"/>
            <a:ext cx="8636508" cy="53111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739" y="1695729"/>
            <a:ext cx="1025525" cy="1254125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1600" spc="-5" dirty="0">
                <a:solidFill>
                  <a:srgbClr val="00AF50"/>
                </a:solidFill>
                <a:latin typeface="Carlito"/>
                <a:cs typeface="Carlito"/>
              </a:rPr>
              <a:t>PkPk</a:t>
            </a:r>
            <a:r>
              <a:rPr sz="1600" spc="-20" dirty="0">
                <a:solidFill>
                  <a:srgbClr val="00AF50"/>
                </a:solidFill>
                <a:latin typeface="Carlito"/>
                <a:cs typeface="Carlito"/>
              </a:rPr>
              <a:t> </a:t>
            </a:r>
            <a:r>
              <a:rPr sz="1600" spc="-10" dirty="0">
                <a:solidFill>
                  <a:srgbClr val="00AF50"/>
                </a:solidFill>
                <a:latin typeface="Carlito"/>
                <a:cs typeface="Carlito"/>
              </a:rPr>
              <a:t>Jitter</a:t>
            </a:r>
            <a:endParaRPr sz="1600">
              <a:latin typeface="Carlito"/>
              <a:cs typeface="Carlito"/>
            </a:endParaRPr>
          </a:p>
          <a:p>
            <a:pPr marL="12700" marR="5080">
              <a:lnSpc>
                <a:spcPct val="100000"/>
              </a:lnSpc>
              <a:spcBef>
                <a:spcPts val="994"/>
              </a:spcBef>
            </a:pPr>
            <a:r>
              <a:rPr sz="1600" spc="-25" dirty="0">
                <a:solidFill>
                  <a:srgbClr val="00AF50"/>
                </a:solidFill>
                <a:latin typeface="Carlito"/>
                <a:cs typeface="Carlito"/>
              </a:rPr>
              <a:t>@diff. </a:t>
            </a:r>
            <a:r>
              <a:rPr sz="1600" spc="-5" dirty="0">
                <a:solidFill>
                  <a:srgbClr val="00AF50"/>
                </a:solidFill>
                <a:latin typeface="Carlito"/>
                <a:cs typeface="Carlito"/>
              </a:rPr>
              <a:t>BERs  </a:t>
            </a:r>
            <a:r>
              <a:rPr sz="1600" spc="-10" dirty="0">
                <a:solidFill>
                  <a:srgbClr val="00AF50"/>
                </a:solidFill>
                <a:latin typeface="Carlito"/>
                <a:cs typeface="Carlito"/>
              </a:rPr>
              <a:t>(integ.</a:t>
            </a:r>
            <a:r>
              <a:rPr sz="1600" spc="-85" dirty="0">
                <a:solidFill>
                  <a:srgbClr val="00AF50"/>
                </a:solidFill>
                <a:latin typeface="Carlito"/>
                <a:cs typeface="Carlito"/>
              </a:rPr>
              <a:t> </a:t>
            </a:r>
            <a:r>
              <a:rPr sz="1600" spc="-15" dirty="0">
                <a:solidFill>
                  <a:srgbClr val="00AF50"/>
                </a:solidFill>
                <a:latin typeface="Carlito"/>
                <a:cs typeface="Carlito"/>
              </a:rPr>
              <a:t>From  </a:t>
            </a:r>
            <a:r>
              <a:rPr sz="1600" spc="-5" dirty="0">
                <a:solidFill>
                  <a:srgbClr val="00AF50"/>
                </a:solidFill>
                <a:latin typeface="Carlito"/>
                <a:cs typeface="Carlito"/>
              </a:rPr>
              <a:t>1K </a:t>
            </a:r>
            <a:r>
              <a:rPr sz="1600" spc="-10" dirty="0">
                <a:solidFill>
                  <a:srgbClr val="00AF50"/>
                </a:solidFill>
                <a:latin typeface="Carlito"/>
                <a:cs typeface="Carlito"/>
              </a:rPr>
              <a:t>to 1G)</a:t>
            </a:r>
            <a:endParaRPr sz="16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92017" y="461899"/>
            <a:ext cx="27597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/>
              <a:t>Comp</a:t>
            </a:r>
            <a:r>
              <a:rPr spc="5" dirty="0"/>
              <a:t>a</a:t>
            </a:r>
            <a:r>
              <a:rPr dirty="0"/>
              <a:t>rison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365250" y="1593850"/>
          <a:ext cx="6419850" cy="3289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61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b="1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PLL </a:t>
                      </a:r>
                      <a:r>
                        <a:rPr sz="2000" b="1" spc="-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with </a:t>
                      </a:r>
                      <a:r>
                        <a:rPr sz="2000" b="1" spc="-1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LC</a:t>
                      </a:r>
                      <a:r>
                        <a:rPr sz="2000" b="1" spc="-6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 </a:t>
                      </a:r>
                      <a:r>
                        <a:rPr sz="2000" b="1" spc="-2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VCO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b="1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PLL </a:t>
                      </a:r>
                      <a:r>
                        <a:rPr sz="2000" b="1" spc="-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with 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Ring</a:t>
                      </a:r>
                      <a:r>
                        <a:rPr sz="2000" b="1" spc="-7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 </a:t>
                      </a:r>
                      <a:r>
                        <a:rPr sz="2000" b="1" spc="-2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VCO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marR="214629" algn="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spc="-20" dirty="0">
                          <a:latin typeface="Carlito"/>
                          <a:cs typeface="Carlito"/>
                        </a:rPr>
                        <a:t>Tuning</a:t>
                      </a:r>
                      <a:r>
                        <a:rPr sz="2000" spc="-11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Range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97155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1.68 GHz </a:t>
                      </a:r>
                      <a:r>
                        <a:rPr sz="2000" spc="-114" dirty="0">
                          <a:latin typeface="Arial"/>
                          <a:cs typeface="Arial"/>
                        </a:rPr>
                        <a:t>–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2.02</a:t>
                      </a:r>
                      <a:r>
                        <a:rPr sz="2000" spc="-10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GHz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321310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0.5 GHz </a:t>
                      </a:r>
                      <a:r>
                        <a:rPr sz="2000" spc="-114" dirty="0">
                          <a:latin typeface="Arial"/>
                          <a:cs typeface="Arial"/>
                        </a:rPr>
                        <a:t>–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3</a:t>
                      </a:r>
                      <a:r>
                        <a:rPr sz="2000" spc="-5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5" dirty="0">
                          <a:latin typeface="Carlito"/>
                          <a:cs typeface="Carlito"/>
                        </a:rPr>
                        <a:t>GHz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marR="236854" algn="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spc="-5" dirty="0">
                          <a:latin typeface="Carlito"/>
                          <a:cs typeface="Carlito"/>
                        </a:rPr>
                        <a:t>Locking</a:t>
                      </a:r>
                      <a:r>
                        <a:rPr sz="2000" spc="-9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5" dirty="0">
                          <a:latin typeface="Carlito"/>
                          <a:cs typeface="Carlito"/>
                        </a:rPr>
                        <a:t>Time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&lt; 2.1</a:t>
                      </a:r>
                      <a:r>
                        <a:rPr sz="2000" spc="-3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us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&lt; 1.5</a:t>
                      </a:r>
                      <a:r>
                        <a:rPr sz="2000" spc="-3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5" dirty="0">
                          <a:latin typeface="Carlito"/>
                          <a:cs typeface="Carlito"/>
                        </a:rPr>
                        <a:t>us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marR="255904" algn="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P</a:t>
                      </a:r>
                      <a:r>
                        <a:rPr sz="2000" spc="-8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5" dirty="0">
                          <a:latin typeface="Carlito"/>
                          <a:cs typeface="Carlito"/>
                        </a:rPr>
                        <a:t>dissipation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1.26175</a:t>
                      </a:r>
                      <a:r>
                        <a:rPr sz="2000" spc="-5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5" dirty="0">
                          <a:latin typeface="Carlito"/>
                          <a:cs typeface="Carlito"/>
                        </a:rPr>
                        <a:t>mW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1.21701</a:t>
                      </a:r>
                      <a:r>
                        <a:rPr sz="2000" spc="-5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5" dirty="0">
                          <a:latin typeface="Carlito"/>
                          <a:cs typeface="Carlito"/>
                        </a:rPr>
                        <a:t>mW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marL="389255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RMS</a:t>
                      </a:r>
                      <a:r>
                        <a:rPr sz="2000" spc="-2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10" dirty="0">
                          <a:latin typeface="Carlito"/>
                          <a:cs typeface="Carlito"/>
                        </a:rPr>
                        <a:t>Jitter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1.5421</a:t>
                      </a:r>
                      <a:r>
                        <a:rPr sz="2000" spc="-5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10" dirty="0">
                          <a:latin typeface="Carlito"/>
                          <a:cs typeface="Carlito"/>
                        </a:rPr>
                        <a:t>ps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18.9632</a:t>
                      </a:r>
                      <a:r>
                        <a:rPr sz="2000" spc="-5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10" dirty="0">
                          <a:latin typeface="Carlito"/>
                          <a:cs typeface="Carlito"/>
                        </a:rPr>
                        <a:t>ps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1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spc="-5" dirty="0">
                          <a:latin typeface="Carlito"/>
                          <a:cs typeface="Carlito"/>
                        </a:rPr>
                        <a:t>FOM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b="1" dirty="0">
                          <a:latin typeface="Carlito"/>
                          <a:cs typeface="Carlito"/>
                        </a:rPr>
                        <a:t>-235.23</a:t>
                      </a:r>
                      <a:r>
                        <a:rPr sz="2000" b="1" spc="-5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b="1" dirty="0">
                          <a:latin typeface="Carlito"/>
                          <a:cs typeface="Carlito"/>
                        </a:rPr>
                        <a:t>dB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825"/>
                        </a:spcBef>
                      </a:pPr>
                      <a:r>
                        <a:rPr sz="2000" b="1" dirty="0">
                          <a:latin typeface="Carlito"/>
                          <a:cs typeface="Carlito"/>
                        </a:rPr>
                        <a:t>-213.59</a:t>
                      </a:r>
                      <a:r>
                        <a:rPr sz="2000" b="1" spc="-5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b="1" dirty="0">
                          <a:latin typeface="Carlito"/>
                          <a:cs typeface="Carlito"/>
                        </a:rPr>
                        <a:t>dB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10477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96108" y="2290699"/>
            <a:ext cx="4351020" cy="13677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635" algn="ctr">
              <a:lnSpc>
                <a:spcPct val="100000"/>
              </a:lnSpc>
              <a:spcBef>
                <a:spcPts val="105"/>
              </a:spcBef>
            </a:pPr>
            <a:r>
              <a:rPr sz="4400" spc="-5" dirty="0">
                <a:latin typeface="Carlito"/>
                <a:cs typeface="Carlito"/>
              </a:rPr>
              <a:t>(6)</a:t>
            </a:r>
            <a:endParaRPr sz="44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</a:pPr>
            <a:r>
              <a:rPr sz="4400" u="heavy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Corner</a:t>
            </a:r>
            <a:r>
              <a:rPr sz="4400" u="heavy" spc="-60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44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Simulations</a:t>
            </a:r>
            <a:endParaRPr sz="4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21558" y="461899"/>
            <a:ext cx="249999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All</a:t>
            </a:r>
            <a:r>
              <a:rPr spc="-80" dirty="0"/>
              <a:t> </a:t>
            </a:r>
            <a:r>
              <a:rPr spc="-10" dirty="0"/>
              <a:t>Corners</a:t>
            </a:r>
          </a:p>
        </p:txBody>
      </p:sp>
      <p:sp>
        <p:nvSpPr>
          <p:cNvPr id="3" name="object 3"/>
          <p:cNvSpPr/>
          <p:nvPr/>
        </p:nvSpPr>
        <p:spPr>
          <a:xfrm>
            <a:off x="0" y="1417319"/>
            <a:ext cx="9144000" cy="5160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63646" y="192150"/>
            <a:ext cx="2618105" cy="1244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423545">
              <a:lnSpc>
                <a:spcPct val="100000"/>
              </a:lnSpc>
              <a:spcBef>
                <a:spcPts val="95"/>
              </a:spcBef>
            </a:pPr>
            <a:r>
              <a:rPr sz="4000" spc="-5" dirty="0"/>
              <a:t>Nominal  </a:t>
            </a:r>
            <a:r>
              <a:rPr sz="4000" spc="-125" dirty="0"/>
              <a:t>TT, </a:t>
            </a:r>
            <a:r>
              <a:rPr sz="4000" dirty="0"/>
              <a:t>27°, </a:t>
            </a:r>
            <a:r>
              <a:rPr sz="4000" spc="-5" dirty="0"/>
              <a:t>1</a:t>
            </a:r>
            <a:r>
              <a:rPr sz="4000" spc="20" dirty="0"/>
              <a:t> </a:t>
            </a:r>
            <a:r>
              <a:rPr sz="4000" dirty="0"/>
              <a:t>V</a:t>
            </a:r>
            <a:r>
              <a:rPr sz="2000" dirty="0"/>
              <a:t>DD</a:t>
            </a:r>
            <a:endParaRPr sz="2000"/>
          </a:p>
        </p:txBody>
      </p:sp>
      <p:sp>
        <p:nvSpPr>
          <p:cNvPr id="3" name="object 3"/>
          <p:cNvSpPr/>
          <p:nvPr/>
        </p:nvSpPr>
        <p:spPr>
          <a:xfrm>
            <a:off x="0" y="1417319"/>
            <a:ext cx="9144000" cy="51663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97301" y="461899"/>
            <a:ext cx="35496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50" dirty="0"/>
              <a:t>FF, </a:t>
            </a:r>
            <a:r>
              <a:rPr dirty="0"/>
              <a:t>125°, 0.9</a:t>
            </a:r>
            <a:r>
              <a:rPr spc="65" dirty="0"/>
              <a:t> </a:t>
            </a:r>
            <a:r>
              <a:rPr spc="-10" dirty="0"/>
              <a:t>V</a:t>
            </a:r>
            <a:r>
              <a:rPr sz="2200" spc="-10" dirty="0"/>
              <a:t>DD</a:t>
            </a:r>
            <a:endParaRPr sz="2200"/>
          </a:p>
        </p:txBody>
      </p:sp>
      <p:sp>
        <p:nvSpPr>
          <p:cNvPr id="3" name="object 3"/>
          <p:cNvSpPr/>
          <p:nvPr/>
        </p:nvSpPr>
        <p:spPr>
          <a:xfrm>
            <a:off x="0" y="1417319"/>
            <a:ext cx="9144000" cy="5160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97301" y="461899"/>
            <a:ext cx="35496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50" dirty="0"/>
              <a:t>FF, </a:t>
            </a:r>
            <a:r>
              <a:rPr dirty="0"/>
              <a:t>125°, 1.1</a:t>
            </a:r>
            <a:r>
              <a:rPr spc="65" dirty="0"/>
              <a:t> </a:t>
            </a:r>
            <a:r>
              <a:rPr spc="-10" dirty="0"/>
              <a:t>V</a:t>
            </a:r>
            <a:r>
              <a:rPr sz="2200" spc="-10" dirty="0"/>
              <a:t>DD</a:t>
            </a:r>
            <a:endParaRPr sz="2200"/>
          </a:p>
        </p:txBody>
      </p:sp>
      <p:sp>
        <p:nvSpPr>
          <p:cNvPr id="3" name="object 3"/>
          <p:cNvSpPr/>
          <p:nvPr/>
        </p:nvSpPr>
        <p:spPr>
          <a:xfrm>
            <a:off x="0" y="1417319"/>
            <a:ext cx="9144000" cy="5160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92120" y="461899"/>
            <a:ext cx="41617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PLL Block</a:t>
            </a:r>
            <a:r>
              <a:rPr spc="-60" dirty="0"/>
              <a:t> </a:t>
            </a:r>
            <a:r>
              <a:rPr spc="-15" dirty="0"/>
              <a:t>Diagram</a:t>
            </a:r>
          </a:p>
        </p:txBody>
      </p:sp>
      <p:sp>
        <p:nvSpPr>
          <p:cNvPr id="3" name="object 3"/>
          <p:cNvSpPr/>
          <p:nvPr/>
        </p:nvSpPr>
        <p:spPr>
          <a:xfrm>
            <a:off x="517711" y="2255054"/>
            <a:ext cx="8065353" cy="320792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53689" y="461899"/>
            <a:ext cx="34378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50" dirty="0"/>
              <a:t>FF, </a:t>
            </a:r>
            <a:r>
              <a:rPr spc="-5" dirty="0"/>
              <a:t>-40°, </a:t>
            </a:r>
            <a:r>
              <a:rPr dirty="0"/>
              <a:t>0.9</a:t>
            </a:r>
            <a:r>
              <a:rPr spc="95" dirty="0"/>
              <a:t> </a:t>
            </a:r>
            <a:r>
              <a:rPr spc="-10" dirty="0"/>
              <a:t>V</a:t>
            </a:r>
            <a:r>
              <a:rPr sz="2200" spc="-10" dirty="0"/>
              <a:t>DD</a:t>
            </a:r>
            <a:endParaRPr sz="2200"/>
          </a:p>
        </p:txBody>
      </p:sp>
      <p:sp>
        <p:nvSpPr>
          <p:cNvPr id="3" name="object 3"/>
          <p:cNvSpPr/>
          <p:nvPr/>
        </p:nvSpPr>
        <p:spPr>
          <a:xfrm>
            <a:off x="0" y="1417319"/>
            <a:ext cx="9144000" cy="5160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53689" y="461899"/>
            <a:ext cx="34378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50" dirty="0"/>
              <a:t>FF, </a:t>
            </a:r>
            <a:r>
              <a:rPr spc="-5" dirty="0"/>
              <a:t>-40°, </a:t>
            </a:r>
            <a:r>
              <a:rPr dirty="0"/>
              <a:t>1.1</a:t>
            </a:r>
            <a:r>
              <a:rPr spc="95" dirty="0"/>
              <a:t> </a:t>
            </a:r>
            <a:r>
              <a:rPr spc="-10" dirty="0"/>
              <a:t>V</a:t>
            </a:r>
            <a:r>
              <a:rPr sz="2200" spc="-10" dirty="0"/>
              <a:t>DD</a:t>
            </a:r>
            <a:endParaRPr sz="2200"/>
          </a:p>
        </p:txBody>
      </p:sp>
      <p:sp>
        <p:nvSpPr>
          <p:cNvPr id="3" name="object 3"/>
          <p:cNvSpPr/>
          <p:nvPr/>
        </p:nvSpPr>
        <p:spPr>
          <a:xfrm>
            <a:off x="0" y="1417319"/>
            <a:ext cx="9144000" cy="51663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5"/>
              </a:spcBef>
            </a:pPr>
            <a:r>
              <a:rPr dirty="0"/>
              <a:t>SS, </a:t>
            </a:r>
            <a:r>
              <a:rPr spc="-5" dirty="0"/>
              <a:t>125°, </a:t>
            </a:r>
            <a:r>
              <a:rPr dirty="0"/>
              <a:t>0.9</a:t>
            </a:r>
            <a:r>
              <a:rPr spc="-75" dirty="0"/>
              <a:t> </a:t>
            </a:r>
            <a:r>
              <a:rPr spc="-5" dirty="0"/>
              <a:t>V</a:t>
            </a:r>
            <a:r>
              <a:rPr sz="2200" spc="-5" dirty="0"/>
              <a:t>DD</a:t>
            </a:r>
            <a:endParaRPr sz="2200"/>
          </a:p>
        </p:txBody>
      </p:sp>
      <p:sp>
        <p:nvSpPr>
          <p:cNvPr id="3" name="object 3"/>
          <p:cNvSpPr/>
          <p:nvPr/>
        </p:nvSpPr>
        <p:spPr>
          <a:xfrm>
            <a:off x="0" y="1409700"/>
            <a:ext cx="9144000" cy="51685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5"/>
              </a:spcBef>
            </a:pPr>
            <a:r>
              <a:rPr dirty="0"/>
              <a:t>SS, </a:t>
            </a:r>
            <a:r>
              <a:rPr spc="-5" dirty="0"/>
              <a:t>125°, </a:t>
            </a:r>
            <a:r>
              <a:rPr dirty="0"/>
              <a:t>1.1</a:t>
            </a:r>
            <a:r>
              <a:rPr spc="-75" dirty="0"/>
              <a:t> </a:t>
            </a:r>
            <a:r>
              <a:rPr spc="-5" dirty="0"/>
              <a:t>V</a:t>
            </a:r>
            <a:r>
              <a:rPr sz="2200" spc="-5" dirty="0"/>
              <a:t>DD</a:t>
            </a:r>
            <a:endParaRPr sz="2200"/>
          </a:p>
        </p:txBody>
      </p:sp>
      <p:sp>
        <p:nvSpPr>
          <p:cNvPr id="3" name="object 3"/>
          <p:cNvSpPr/>
          <p:nvPr/>
        </p:nvSpPr>
        <p:spPr>
          <a:xfrm>
            <a:off x="0" y="1417319"/>
            <a:ext cx="9144000" cy="5160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4352" y="461899"/>
            <a:ext cx="34950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SS, </a:t>
            </a:r>
            <a:r>
              <a:rPr spc="-5" dirty="0"/>
              <a:t>-40°, </a:t>
            </a:r>
            <a:r>
              <a:rPr dirty="0"/>
              <a:t>0.9</a:t>
            </a:r>
            <a:r>
              <a:rPr spc="-60" dirty="0"/>
              <a:t> </a:t>
            </a:r>
            <a:r>
              <a:rPr spc="-10" dirty="0"/>
              <a:t>V</a:t>
            </a:r>
            <a:r>
              <a:rPr sz="2200" spc="-10" dirty="0"/>
              <a:t>DD</a:t>
            </a:r>
            <a:endParaRPr sz="2200"/>
          </a:p>
        </p:txBody>
      </p:sp>
      <p:sp>
        <p:nvSpPr>
          <p:cNvPr id="3" name="object 3"/>
          <p:cNvSpPr/>
          <p:nvPr/>
        </p:nvSpPr>
        <p:spPr>
          <a:xfrm>
            <a:off x="0" y="1417319"/>
            <a:ext cx="9144000" cy="51609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4352" y="461899"/>
            <a:ext cx="34950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SS, </a:t>
            </a:r>
            <a:r>
              <a:rPr spc="-5" dirty="0"/>
              <a:t>-40°, </a:t>
            </a:r>
            <a:r>
              <a:rPr dirty="0"/>
              <a:t>1.1</a:t>
            </a:r>
            <a:r>
              <a:rPr spc="-60" dirty="0"/>
              <a:t> </a:t>
            </a:r>
            <a:r>
              <a:rPr spc="-10" dirty="0"/>
              <a:t>V</a:t>
            </a:r>
            <a:r>
              <a:rPr sz="2200" spc="-10" dirty="0"/>
              <a:t>DD</a:t>
            </a:r>
            <a:endParaRPr sz="2200"/>
          </a:p>
        </p:txBody>
      </p:sp>
      <p:sp>
        <p:nvSpPr>
          <p:cNvPr id="3" name="object 3"/>
          <p:cNvSpPr/>
          <p:nvPr/>
        </p:nvSpPr>
        <p:spPr>
          <a:xfrm>
            <a:off x="0" y="1417319"/>
            <a:ext cx="9144000" cy="51663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4939" y="2708275"/>
            <a:ext cx="8877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F</a:t>
            </a:r>
            <a:r>
              <a:rPr sz="1800" b="1" spc="-30" dirty="0">
                <a:solidFill>
                  <a:srgbClr val="00AF50"/>
                </a:solidFill>
                <a:latin typeface="Carlito"/>
                <a:cs typeface="Carlito"/>
              </a:rPr>
              <a:t>r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eq</a:t>
            </a:r>
            <a:r>
              <a:rPr sz="1800" b="1" spc="-5" dirty="0">
                <a:solidFill>
                  <a:srgbClr val="00AF50"/>
                </a:solidFill>
                <a:latin typeface="Carlito"/>
                <a:cs typeface="Carlito"/>
              </a:rPr>
              <a:t>_</a:t>
            </a:r>
            <a:r>
              <a:rPr sz="1800" b="1" spc="5" dirty="0">
                <a:solidFill>
                  <a:srgbClr val="00AF50"/>
                </a:solidFill>
                <a:latin typeface="Carlito"/>
                <a:cs typeface="Carlito"/>
              </a:rPr>
              <a:t>o</a:t>
            </a:r>
            <a:r>
              <a:rPr sz="1800" b="1" dirty="0">
                <a:solidFill>
                  <a:srgbClr val="00AF50"/>
                </a:solidFill>
                <a:latin typeface="Carlito"/>
                <a:cs typeface="Carlito"/>
              </a:rPr>
              <a:t>ut</a:t>
            </a:r>
            <a:endParaRPr sz="18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4939" y="4912232"/>
            <a:ext cx="7893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0000"/>
                </a:solidFill>
                <a:latin typeface="Carlito"/>
                <a:cs typeface="Carlito"/>
              </a:rPr>
              <a:t>Freq_Fb</a:t>
            </a:r>
            <a:endParaRPr sz="18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02101" y="461899"/>
            <a:ext cx="29362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/>
              <a:t>(7)</a:t>
            </a:r>
            <a:r>
              <a:rPr spc="-75" dirty="0"/>
              <a:t> </a:t>
            </a:r>
            <a:r>
              <a:rPr dirty="0"/>
              <a:t>Summary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5940" y="1537461"/>
            <a:ext cx="8074659" cy="4472305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L="355600" marR="8890" indent="-342900">
              <a:lnSpc>
                <a:spcPts val="2590"/>
              </a:lnSpc>
              <a:spcBef>
                <a:spcPts val="72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latin typeface="Carlito"/>
                <a:cs typeface="Carlito"/>
              </a:rPr>
              <a:t>Our </a:t>
            </a:r>
            <a:r>
              <a:rPr sz="2700" spc="-10" dirty="0">
                <a:latin typeface="Carlito"/>
                <a:cs typeface="Carlito"/>
              </a:rPr>
              <a:t>work </a:t>
            </a:r>
            <a:r>
              <a:rPr sz="2700" spc="-15" dirty="0">
                <a:latin typeface="Carlito"/>
                <a:cs typeface="Carlito"/>
              </a:rPr>
              <a:t>shows </a:t>
            </a:r>
            <a:r>
              <a:rPr sz="2700" dirty="0">
                <a:latin typeface="Carlito"/>
                <a:cs typeface="Carlito"/>
              </a:rPr>
              <a:t>a </a:t>
            </a:r>
            <a:r>
              <a:rPr sz="2700" spc="-10" dirty="0">
                <a:latin typeface="Carlito"/>
                <a:cs typeface="Carlito"/>
              </a:rPr>
              <a:t>comparison </a:t>
            </a:r>
            <a:r>
              <a:rPr sz="2700" spc="-15" dirty="0">
                <a:latin typeface="Carlito"/>
                <a:cs typeface="Carlito"/>
              </a:rPr>
              <a:t>between </a:t>
            </a:r>
            <a:r>
              <a:rPr sz="2700" dirty="0">
                <a:latin typeface="Carlito"/>
                <a:cs typeface="Carlito"/>
              </a:rPr>
              <a:t>a CP-PLL </a:t>
            </a:r>
            <a:r>
              <a:rPr sz="2700" spc="-10" dirty="0">
                <a:latin typeface="Carlito"/>
                <a:cs typeface="Carlito"/>
              </a:rPr>
              <a:t>using  </a:t>
            </a:r>
            <a:r>
              <a:rPr sz="2700" dirty="0">
                <a:latin typeface="Carlito"/>
                <a:cs typeface="Carlito"/>
              </a:rPr>
              <a:t>a </a:t>
            </a:r>
            <a:r>
              <a:rPr sz="2700" b="1" dirty="0">
                <a:solidFill>
                  <a:srgbClr val="938953"/>
                </a:solidFill>
                <a:latin typeface="Carlito"/>
                <a:cs typeface="Carlito"/>
              </a:rPr>
              <a:t>Ring </a:t>
            </a:r>
            <a:r>
              <a:rPr sz="2700" b="1" spc="-30" dirty="0">
                <a:solidFill>
                  <a:srgbClr val="938953"/>
                </a:solidFill>
                <a:latin typeface="Carlito"/>
                <a:cs typeface="Carlito"/>
              </a:rPr>
              <a:t>VCO </a:t>
            </a:r>
            <a:r>
              <a:rPr sz="2700" dirty="0">
                <a:latin typeface="Carlito"/>
                <a:cs typeface="Carlito"/>
              </a:rPr>
              <a:t>&amp; another </a:t>
            </a:r>
            <a:r>
              <a:rPr sz="2700" spc="-5" dirty="0">
                <a:latin typeface="Carlito"/>
                <a:cs typeface="Carlito"/>
              </a:rPr>
              <a:t>using </a:t>
            </a:r>
            <a:r>
              <a:rPr sz="2700" dirty="0">
                <a:latin typeface="Carlito"/>
                <a:cs typeface="Carlito"/>
              </a:rPr>
              <a:t>an </a:t>
            </a:r>
            <a:r>
              <a:rPr sz="2700" b="1" spc="-20" dirty="0">
                <a:solidFill>
                  <a:srgbClr val="938953"/>
                </a:solidFill>
                <a:latin typeface="Carlito"/>
                <a:cs typeface="Carlito"/>
              </a:rPr>
              <a:t>LC</a:t>
            </a:r>
            <a:r>
              <a:rPr sz="2700" b="1" spc="-60" dirty="0">
                <a:solidFill>
                  <a:srgbClr val="938953"/>
                </a:solidFill>
                <a:latin typeface="Carlito"/>
                <a:cs typeface="Carlito"/>
              </a:rPr>
              <a:t> </a:t>
            </a:r>
            <a:r>
              <a:rPr sz="2700" b="1" spc="-25" dirty="0">
                <a:solidFill>
                  <a:srgbClr val="938953"/>
                </a:solidFill>
                <a:latin typeface="Carlito"/>
                <a:cs typeface="Carlito"/>
              </a:rPr>
              <a:t>VCO</a:t>
            </a:r>
            <a:r>
              <a:rPr sz="2700" spc="-25" dirty="0">
                <a:latin typeface="Carlito"/>
                <a:cs typeface="Carlito"/>
              </a:rPr>
              <a:t>:</a:t>
            </a:r>
            <a:endParaRPr sz="2700">
              <a:latin typeface="Carlito"/>
              <a:cs typeface="Carlito"/>
            </a:endParaRPr>
          </a:p>
          <a:p>
            <a:pPr marL="756285" lvl="1" indent="-287020" algn="just">
              <a:lnSpc>
                <a:spcPts val="2590"/>
              </a:lnSpc>
              <a:spcBef>
                <a:spcPts val="40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5" dirty="0">
                <a:latin typeface="Carlito"/>
                <a:cs typeface="Carlito"/>
              </a:rPr>
              <a:t>The </a:t>
            </a:r>
            <a:r>
              <a:rPr sz="2400" dirty="0">
                <a:latin typeface="Carlito"/>
                <a:cs typeface="Carlito"/>
              </a:rPr>
              <a:t>Ring </a:t>
            </a:r>
            <a:r>
              <a:rPr sz="2400" spc="-20" dirty="0">
                <a:latin typeface="Carlito"/>
                <a:cs typeface="Carlito"/>
              </a:rPr>
              <a:t>VCO </a:t>
            </a:r>
            <a:r>
              <a:rPr sz="2400" spc="-10" dirty="0">
                <a:latin typeface="Carlito"/>
                <a:cs typeface="Carlito"/>
              </a:rPr>
              <a:t>gives </a:t>
            </a:r>
            <a:r>
              <a:rPr sz="2400" dirty="0">
                <a:latin typeface="Carlito"/>
                <a:cs typeface="Carlito"/>
              </a:rPr>
              <a:t>a </a:t>
            </a:r>
            <a:r>
              <a:rPr sz="2400" spc="-5" dirty="0">
                <a:latin typeface="Carlito"/>
                <a:cs typeface="Carlito"/>
              </a:rPr>
              <a:t>higher </a:t>
            </a:r>
            <a:r>
              <a:rPr sz="2400" spc="-25" dirty="0">
                <a:latin typeface="Carlito"/>
                <a:cs typeface="Carlito"/>
              </a:rPr>
              <a:t>KVCO, </a:t>
            </a:r>
            <a:r>
              <a:rPr sz="2400" dirty="0">
                <a:latin typeface="Carlito"/>
                <a:cs typeface="Carlito"/>
              </a:rPr>
              <a:t>which </a:t>
            </a:r>
            <a:r>
              <a:rPr sz="2400" spc="-20" dirty="0">
                <a:latin typeface="Carlito"/>
                <a:cs typeface="Carlito"/>
              </a:rPr>
              <a:t>affects</a:t>
            </a:r>
            <a:r>
              <a:rPr sz="2400" spc="-275" dirty="0">
                <a:latin typeface="Carlito"/>
                <a:cs typeface="Carlito"/>
              </a:rPr>
              <a:t> </a:t>
            </a:r>
            <a:r>
              <a:rPr sz="2400" dirty="0">
                <a:latin typeface="Carlito"/>
                <a:cs typeface="Carlito"/>
              </a:rPr>
              <a:t>the </a:t>
            </a:r>
            <a:r>
              <a:rPr sz="2400" spc="-310" dirty="0">
                <a:latin typeface="Arial"/>
                <a:cs typeface="Arial"/>
              </a:rPr>
              <a:t>PLL’s</a:t>
            </a:r>
            <a:endParaRPr sz="2400">
              <a:latin typeface="Arial"/>
              <a:cs typeface="Arial"/>
            </a:endParaRPr>
          </a:p>
          <a:p>
            <a:pPr marL="756285" algn="just">
              <a:lnSpc>
                <a:spcPts val="2590"/>
              </a:lnSpc>
            </a:pPr>
            <a:r>
              <a:rPr sz="2400" spc="-10" dirty="0">
                <a:latin typeface="Carlito"/>
                <a:cs typeface="Carlito"/>
              </a:rPr>
              <a:t>stability </a:t>
            </a:r>
            <a:r>
              <a:rPr sz="2400" dirty="0">
                <a:latin typeface="Carlito"/>
                <a:cs typeface="Carlito"/>
              </a:rPr>
              <a:t>&amp; </a:t>
            </a:r>
            <a:r>
              <a:rPr sz="2400" spc="-10" dirty="0">
                <a:latin typeface="Carlito"/>
                <a:cs typeface="Carlito"/>
              </a:rPr>
              <a:t>gives </a:t>
            </a:r>
            <a:r>
              <a:rPr sz="2400" dirty="0">
                <a:latin typeface="Carlito"/>
                <a:cs typeface="Carlito"/>
              </a:rPr>
              <a:t>a </a:t>
            </a:r>
            <a:r>
              <a:rPr sz="2400" spc="-5" dirty="0">
                <a:latin typeface="Carlito"/>
                <a:cs typeface="Carlito"/>
              </a:rPr>
              <a:t>higher </a:t>
            </a:r>
            <a:r>
              <a:rPr sz="2400" spc="-15" dirty="0">
                <a:latin typeface="Carlito"/>
                <a:cs typeface="Carlito"/>
              </a:rPr>
              <a:t>jitter </a:t>
            </a:r>
            <a:r>
              <a:rPr sz="2400" dirty="0">
                <a:latin typeface="Carlito"/>
                <a:cs typeface="Carlito"/>
              </a:rPr>
              <a:t>than </a:t>
            </a:r>
            <a:r>
              <a:rPr sz="2400" spc="-10" dirty="0">
                <a:latin typeface="Carlito"/>
                <a:cs typeface="Carlito"/>
              </a:rPr>
              <a:t>that </a:t>
            </a:r>
            <a:r>
              <a:rPr sz="2400" dirty="0">
                <a:latin typeface="Carlito"/>
                <a:cs typeface="Carlito"/>
              </a:rPr>
              <a:t>in the </a:t>
            </a:r>
            <a:r>
              <a:rPr sz="2400" spc="-15" dirty="0">
                <a:latin typeface="Carlito"/>
                <a:cs typeface="Carlito"/>
              </a:rPr>
              <a:t>LC</a:t>
            </a:r>
            <a:r>
              <a:rPr sz="2400" spc="-40" dirty="0">
                <a:latin typeface="Carlito"/>
                <a:cs typeface="Carlito"/>
              </a:rPr>
              <a:t> </a:t>
            </a:r>
            <a:r>
              <a:rPr sz="2400" spc="-25" dirty="0">
                <a:latin typeface="Carlito"/>
                <a:cs typeface="Carlito"/>
              </a:rPr>
              <a:t>VCO.</a:t>
            </a:r>
            <a:endParaRPr sz="2400">
              <a:latin typeface="Carlito"/>
              <a:cs typeface="Carlito"/>
            </a:endParaRPr>
          </a:p>
          <a:p>
            <a:pPr marL="756285" marR="5080" lvl="1" indent="-287020" algn="just">
              <a:lnSpc>
                <a:spcPts val="2310"/>
              </a:lnSpc>
              <a:spcBef>
                <a:spcPts val="550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5" dirty="0">
                <a:latin typeface="Carlito"/>
                <a:cs typeface="Carlito"/>
              </a:rPr>
              <a:t>Using </a:t>
            </a:r>
            <a:r>
              <a:rPr sz="2400" dirty="0">
                <a:latin typeface="Carlito"/>
                <a:cs typeface="Carlito"/>
              </a:rPr>
              <a:t>the </a:t>
            </a:r>
            <a:r>
              <a:rPr sz="2400" spc="-15" dirty="0">
                <a:latin typeface="Carlito"/>
                <a:cs typeface="Carlito"/>
              </a:rPr>
              <a:t>LC </a:t>
            </a:r>
            <a:r>
              <a:rPr sz="2400" spc="-30" dirty="0">
                <a:latin typeface="Carlito"/>
                <a:cs typeface="Carlito"/>
              </a:rPr>
              <a:t>VCO, </a:t>
            </a:r>
            <a:r>
              <a:rPr sz="2400" spc="-15" dirty="0">
                <a:latin typeface="Carlito"/>
                <a:cs typeface="Carlito"/>
              </a:rPr>
              <a:t>we were </a:t>
            </a:r>
            <a:r>
              <a:rPr sz="2400" dirty="0">
                <a:latin typeface="Carlito"/>
                <a:cs typeface="Carlito"/>
              </a:rPr>
              <a:t>able </a:t>
            </a:r>
            <a:r>
              <a:rPr sz="2400" spc="-15" dirty="0">
                <a:latin typeface="Carlito"/>
                <a:cs typeface="Carlito"/>
              </a:rPr>
              <a:t>to </a:t>
            </a:r>
            <a:r>
              <a:rPr sz="2400" spc="-10" dirty="0">
                <a:latin typeface="Carlito"/>
                <a:cs typeface="Carlito"/>
              </a:rPr>
              <a:t>achieve </a:t>
            </a:r>
            <a:r>
              <a:rPr sz="2400" dirty="0">
                <a:latin typeface="Carlito"/>
                <a:cs typeface="Carlito"/>
              </a:rPr>
              <a:t>a </a:t>
            </a:r>
            <a:r>
              <a:rPr sz="2400" spc="-10" dirty="0">
                <a:latin typeface="Carlito"/>
                <a:cs typeface="Carlito"/>
              </a:rPr>
              <a:t>low </a:t>
            </a:r>
            <a:r>
              <a:rPr sz="2400" dirty="0">
                <a:latin typeface="Carlito"/>
                <a:cs typeface="Carlito"/>
              </a:rPr>
              <a:t>RMS </a:t>
            </a:r>
            <a:r>
              <a:rPr sz="2400" spc="-15" dirty="0">
                <a:latin typeface="Carlito"/>
                <a:cs typeface="Carlito"/>
              </a:rPr>
              <a:t>jitter  </a:t>
            </a:r>
            <a:r>
              <a:rPr sz="2400" dirty="0">
                <a:latin typeface="Carlito"/>
                <a:cs typeface="Carlito"/>
              </a:rPr>
              <a:t>with a </a:t>
            </a:r>
            <a:r>
              <a:rPr sz="2400" spc="-10" dirty="0">
                <a:latin typeface="Carlito"/>
                <a:cs typeface="Carlito"/>
              </a:rPr>
              <a:t>reasonable </a:t>
            </a:r>
            <a:r>
              <a:rPr sz="2400" spc="-15" dirty="0">
                <a:latin typeface="Carlito"/>
                <a:cs typeface="Carlito"/>
              </a:rPr>
              <a:t>power </a:t>
            </a:r>
            <a:r>
              <a:rPr sz="2400" spc="-5" dirty="0">
                <a:latin typeface="Carlito"/>
                <a:cs typeface="Carlito"/>
              </a:rPr>
              <a:t>dissipation, achieving the  </a:t>
            </a:r>
            <a:r>
              <a:rPr sz="2400" spc="-10" dirty="0">
                <a:latin typeface="Carlito"/>
                <a:cs typeface="Carlito"/>
              </a:rPr>
              <a:t>required</a:t>
            </a:r>
            <a:r>
              <a:rPr sz="2400" dirty="0">
                <a:latin typeface="Carlito"/>
                <a:cs typeface="Carlito"/>
              </a:rPr>
              <a:t> </a:t>
            </a:r>
            <a:r>
              <a:rPr sz="2400" spc="-10" dirty="0">
                <a:latin typeface="Carlito"/>
                <a:cs typeface="Carlito"/>
              </a:rPr>
              <a:t>FOM.</a:t>
            </a:r>
            <a:endParaRPr sz="2400">
              <a:latin typeface="Carlito"/>
              <a:cs typeface="Carlito"/>
            </a:endParaRPr>
          </a:p>
          <a:p>
            <a:pPr lvl="1">
              <a:lnSpc>
                <a:spcPct val="100000"/>
              </a:lnSpc>
              <a:spcBef>
                <a:spcPts val="10"/>
              </a:spcBef>
              <a:buFont typeface="Arial"/>
              <a:buChar char="–"/>
            </a:pPr>
            <a:endParaRPr sz="2350">
              <a:latin typeface="Carlito"/>
              <a:cs typeface="Carlito"/>
            </a:endParaRPr>
          </a:p>
          <a:p>
            <a:pPr marL="355600" indent="-342900">
              <a:lnSpc>
                <a:spcPct val="100000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dirty="0">
                <a:latin typeface="Carlito"/>
                <a:cs typeface="Carlito"/>
              </a:rPr>
              <a:t>In </a:t>
            </a:r>
            <a:r>
              <a:rPr sz="2700" spc="-5" dirty="0">
                <a:latin typeface="Carlito"/>
                <a:cs typeface="Carlito"/>
              </a:rPr>
              <a:t>our </a:t>
            </a:r>
            <a:r>
              <a:rPr sz="2700" spc="-100" dirty="0">
                <a:latin typeface="Arial"/>
                <a:cs typeface="Arial"/>
              </a:rPr>
              <a:t>corners’</a:t>
            </a:r>
            <a:r>
              <a:rPr sz="2700" spc="-170" dirty="0">
                <a:latin typeface="Arial"/>
                <a:cs typeface="Arial"/>
              </a:rPr>
              <a:t> </a:t>
            </a:r>
            <a:r>
              <a:rPr sz="2700" spc="-5" dirty="0">
                <a:latin typeface="Carlito"/>
                <a:cs typeface="Carlito"/>
              </a:rPr>
              <a:t>analysis:</a:t>
            </a:r>
            <a:endParaRPr sz="2700">
              <a:latin typeface="Carlito"/>
              <a:cs typeface="Carlito"/>
            </a:endParaRPr>
          </a:p>
          <a:p>
            <a:pPr marL="756285" marR="6350" lvl="1" indent="-287020" algn="just">
              <a:lnSpc>
                <a:spcPts val="2300"/>
              </a:lnSpc>
              <a:spcBef>
                <a:spcPts val="570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5" dirty="0">
                <a:latin typeface="Carlito"/>
                <a:cs typeface="Carlito"/>
              </a:rPr>
              <a:t>The </a:t>
            </a:r>
            <a:r>
              <a:rPr sz="2400" spc="-15" dirty="0">
                <a:latin typeface="Carlito"/>
                <a:cs typeface="Carlito"/>
              </a:rPr>
              <a:t>range </a:t>
            </a:r>
            <a:r>
              <a:rPr sz="2400" dirty="0">
                <a:latin typeface="Carlito"/>
                <a:cs typeface="Carlito"/>
              </a:rPr>
              <a:t>of the </a:t>
            </a:r>
            <a:r>
              <a:rPr sz="2400" spc="-5" dirty="0">
                <a:latin typeface="Carlito"/>
                <a:cs typeface="Carlito"/>
              </a:rPr>
              <a:t>output frequency </a:t>
            </a:r>
            <a:r>
              <a:rPr sz="2400" spc="-10" dirty="0">
                <a:latin typeface="Carlito"/>
                <a:cs typeface="Carlito"/>
              </a:rPr>
              <a:t>after </a:t>
            </a:r>
            <a:r>
              <a:rPr sz="2400" dirty="0">
                <a:latin typeface="Carlito"/>
                <a:cs typeface="Carlito"/>
              </a:rPr>
              <a:t>the </a:t>
            </a:r>
            <a:r>
              <a:rPr sz="2400" spc="-10" dirty="0">
                <a:latin typeface="Carlito"/>
                <a:cs typeface="Carlito"/>
              </a:rPr>
              <a:t>PLL </a:t>
            </a:r>
            <a:r>
              <a:rPr sz="2400" spc="-5" dirty="0">
                <a:latin typeface="Carlito"/>
                <a:cs typeface="Carlito"/>
              </a:rPr>
              <a:t>locks </a:t>
            </a:r>
            <a:r>
              <a:rPr sz="2400" spc="-15" dirty="0">
                <a:latin typeface="Carlito"/>
                <a:cs typeface="Carlito"/>
              </a:rPr>
              <a:t>is  </a:t>
            </a:r>
            <a:r>
              <a:rPr sz="2400" spc="-10" dirty="0">
                <a:latin typeface="Carlito"/>
                <a:cs typeface="Carlito"/>
              </a:rPr>
              <a:t>between </a:t>
            </a:r>
            <a:r>
              <a:rPr sz="2400" b="1" spc="-10" dirty="0">
                <a:latin typeface="Carlito"/>
                <a:cs typeface="Carlito"/>
              </a:rPr>
              <a:t>1.916 GHz </a:t>
            </a:r>
            <a:r>
              <a:rPr sz="2400" b="1" dirty="0">
                <a:latin typeface="Carlito"/>
                <a:cs typeface="Carlito"/>
              </a:rPr>
              <a:t>&amp; </a:t>
            </a:r>
            <a:r>
              <a:rPr sz="2400" b="1" spc="-10" dirty="0">
                <a:latin typeface="Carlito"/>
                <a:cs typeface="Carlito"/>
              </a:rPr>
              <a:t>1.946</a:t>
            </a:r>
            <a:r>
              <a:rPr sz="2400" b="1" spc="-30" dirty="0">
                <a:latin typeface="Carlito"/>
                <a:cs typeface="Carlito"/>
              </a:rPr>
              <a:t> </a:t>
            </a:r>
            <a:r>
              <a:rPr sz="2400" b="1" spc="-5" dirty="0">
                <a:latin typeface="Carlito"/>
                <a:cs typeface="Carlito"/>
              </a:rPr>
              <a:t>GHz</a:t>
            </a:r>
            <a:r>
              <a:rPr sz="2400" spc="-5" dirty="0">
                <a:latin typeface="Carlito"/>
                <a:cs typeface="Carlito"/>
              </a:rPr>
              <a:t>.</a:t>
            </a:r>
            <a:endParaRPr sz="2400">
              <a:latin typeface="Carlito"/>
              <a:cs typeface="Carlito"/>
            </a:endParaRPr>
          </a:p>
          <a:p>
            <a:pPr marL="756285" marR="6350" lvl="1" indent="-287020" algn="just">
              <a:lnSpc>
                <a:spcPts val="2300"/>
              </a:lnSpc>
              <a:spcBef>
                <a:spcPts val="590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5" dirty="0">
                <a:latin typeface="Carlito"/>
                <a:cs typeface="Carlito"/>
              </a:rPr>
              <a:t>The </a:t>
            </a:r>
            <a:r>
              <a:rPr sz="2400" spc="-15" dirty="0">
                <a:latin typeface="Carlito"/>
                <a:cs typeface="Carlito"/>
              </a:rPr>
              <a:t>range </a:t>
            </a:r>
            <a:r>
              <a:rPr sz="2400" spc="-5" dirty="0">
                <a:latin typeface="Carlito"/>
                <a:cs typeface="Carlito"/>
              </a:rPr>
              <a:t>of </a:t>
            </a:r>
            <a:r>
              <a:rPr sz="2400" dirty="0">
                <a:latin typeface="Carlito"/>
                <a:cs typeface="Carlito"/>
              </a:rPr>
              <a:t>the </a:t>
            </a:r>
            <a:r>
              <a:rPr sz="2400" spc="-10" dirty="0">
                <a:latin typeface="Carlito"/>
                <a:cs typeface="Carlito"/>
              </a:rPr>
              <a:t>feedback </a:t>
            </a:r>
            <a:r>
              <a:rPr sz="2400" spc="-5" dirty="0">
                <a:latin typeface="Carlito"/>
                <a:cs typeface="Carlito"/>
              </a:rPr>
              <a:t>frequency </a:t>
            </a:r>
            <a:r>
              <a:rPr sz="2400" spc="-10" dirty="0">
                <a:latin typeface="Carlito"/>
                <a:cs typeface="Carlito"/>
              </a:rPr>
              <a:t>after </a:t>
            </a:r>
            <a:r>
              <a:rPr sz="2400" dirty="0">
                <a:latin typeface="Carlito"/>
                <a:cs typeface="Carlito"/>
              </a:rPr>
              <a:t>the PLL </a:t>
            </a:r>
            <a:r>
              <a:rPr sz="2400" spc="-5" dirty="0">
                <a:latin typeface="Carlito"/>
                <a:cs typeface="Carlito"/>
              </a:rPr>
              <a:t>locks </a:t>
            </a:r>
            <a:r>
              <a:rPr sz="2400" dirty="0">
                <a:latin typeface="Carlito"/>
                <a:cs typeface="Carlito"/>
              </a:rPr>
              <a:t>is  </a:t>
            </a:r>
            <a:r>
              <a:rPr sz="2400" spc="-5" dirty="0">
                <a:latin typeface="Carlito"/>
                <a:cs typeface="Carlito"/>
              </a:rPr>
              <a:t>between </a:t>
            </a:r>
            <a:r>
              <a:rPr sz="2400" b="1" spc="-5" dirty="0">
                <a:latin typeface="Carlito"/>
                <a:cs typeface="Carlito"/>
              </a:rPr>
              <a:t>30.015 MHz </a:t>
            </a:r>
            <a:r>
              <a:rPr sz="2400" b="1" dirty="0">
                <a:latin typeface="Carlito"/>
                <a:cs typeface="Carlito"/>
              </a:rPr>
              <a:t>&amp; </a:t>
            </a:r>
            <a:r>
              <a:rPr sz="2400" b="1" spc="-5" dirty="0">
                <a:latin typeface="Carlito"/>
                <a:cs typeface="Carlito"/>
              </a:rPr>
              <a:t>30.077</a:t>
            </a:r>
            <a:r>
              <a:rPr sz="2400" b="1" spc="-30" dirty="0">
                <a:latin typeface="Carlito"/>
                <a:cs typeface="Carlito"/>
              </a:rPr>
              <a:t> </a:t>
            </a:r>
            <a:r>
              <a:rPr sz="2400" b="1" spc="-5" dirty="0">
                <a:latin typeface="Carlito"/>
                <a:cs typeface="Carlito"/>
              </a:rPr>
              <a:t>MHz</a:t>
            </a:r>
            <a:r>
              <a:rPr sz="2400" spc="-5" dirty="0">
                <a:latin typeface="Carlito"/>
                <a:cs typeface="Carlito"/>
              </a:rPr>
              <a:t>.</a:t>
            </a:r>
            <a:endParaRPr sz="2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64104" y="2290699"/>
            <a:ext cx="4412615" cy="13677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175" algn="ctr">
              <a:lnSpc>
                <a:spcPct val="100000"/>
              </a:lnSpc>
              <a:spcBef>
                <a:spcPts val="105"/>
              </a:spcBef>
            </a:pPr>
            <a:r>
              <a:rPr sz="4400" spc="-5" dirty="0">
                <a:latin typeface="Carlito"/>
                <a:cs typeface="Carlito"/>
              </a:rPr>
              <a:t>(2)</a:t>
            </a:r>
            <a:endParaRPr sz="4400">
              <a:latin typeface="Carlito"/>
              <a:cs typeface="Carlito"/>
            </a:endParaRPr>
          </a:p>
          <a:p>
            <a:pPr algn="ctr">
              <a:lnSpc>
                <a:spcPct val="100000"/>
              </a:lnSpc>
            </a:pPr>
            <a:r>
              <a:rPr sz="44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Matlab</a:t>
            </a:r>
            <a:r>
              <a:rPr sz="4400" u="heavy" spc="-7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 </a:t>
            </a:r>
            <a:r>
              <a:rPr sz="4400" u="heavy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Simulations</a:t>
            </a:r>
            <a:endParaRPr sz="4400">
              <a:latin typeface="Carlito"/>
              <a:cs typeface="Carl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94585" y="461899"/>
            <a:ext cx="435292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0" dirty="0"/>
              <a:t>System</a:t>
            </a:r>
            <a:r>
              <a:rPr spc="-75" dirty="0"/>
              <a:t> </a:t>
            </a:r>
            <a:r>
              <a:rPr spc="-35" dirty="0"/>
              <a:t>Parameters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917700" y="1555750"/>
          <a:ext cx="5295900" cy="37337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0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5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4909"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2000" b="1" spc="-1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Parameter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52704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2000" b="1" spc="-2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Value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52704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781">
                <a:tc>
                  <a:txBody>
                    <a:bodyPr/>
                    <a:lstStyle/>
                    <a:p>
                      <a:pPr algn="ctr">
                        <a:lnSpc>
                          <a:spcPts val="2260"/>
                        </a:lnSpc>
                        <a:spcBef>
                          <a:spcPts val="905"/>
                        </a:spcBef>
                      </a:pPr>
                      <a:r>
                        <a:rPr sz="3000" b="1" spc="15" baseline="13888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F</a:t>
                      </a:r>
                      <a:r>
                        <a:rPr sz="1300" b="1" spc="1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REF</a:t>
                      </a:r>
                      <a:endParaRPr sz="1300">
                        <a:latin typeface="Carlito"/>
                        <a:cs typeface="Carlito"/>
                      </a:endParaRPr>
                    </a:p>
                  </a:txBody>
                  <a:tcPr marL="0" marR="0" marT="1149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30</a:t>
                      </a:r>
                      <a:r>
                        <a:rPr sz="2000" spc="-2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MHz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52069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909">
                <a:tc>
                  <a:txBody>
                    <a:bodyPr/>
                    <a:lstStyle/>
                    <a:p>
                      <a:pPr algn="ctr">
                        <a:lnSpc>
                          <a:spcPts val="2260"/>
                        </a:lnSpc>
                        <a:spcBef>
                          <a:spcPts val="905"/>
                        </a:spcBef>
                      </a:pPr>
                      <a:r>
                        <a:rPr sz="3000" b="1" spc="7" baseline="13888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F</a:t>
                      </a:r>
                      <a:r>
                        <a:rPr sz="1300" b="1" spc="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OUT</a:t>
                      </a:r>
                      <a:endParaRPr sz="1300">
                        <a:latin typeface="Carlito"/>
                        <a:cs typeface="Carlito"/>
                      </a:endParaRPr>
                    </a:p>
                  </a:txBody>
                  <a:tcPr marL="0" marR="0" marT="1149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900430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1.9</a:t>
                      </a:r>
                      <a:r>
                        <a:rPr sz="2000" spc="-2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GHz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52704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909">
                <a:tc>
                  <a:txBody>
                    <a:bodyPr/>
                    <a:lstStyle/>
                    <a:p>
                      <a:pPr algn="ctr">
                        <a:lnSpc>
                          <a:spcPts val="2260"/>
                        </a:lnSpc>
                        <a:spcBef>
                          <a:spcPts val="905"/>
                        </a:spcBef>
                      </a:pPr>
                      <a:r>
                        <a:rPr sz="3000" b="1" spc="7" baseline="13888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M</a:t>
                      </a:r>
                      <a:r>
                        <a:rPr sz="1300" b="1" spc="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Divider</a:t>
                      </a:r>
                      <a:endParaRPr sz="1300">
                        <a:latin typeface="Carlito"/>
                        <a:cs typeface="Carlito"/>
                      </a:endParaRPr>
                    </a:p>
                  </a:txBody>
                  <a:tcPr marL="0" marR="0" marT="1149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64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527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781">
                <a:tc>
                  <a:txBody>
                    <a:bodyPr/>
                    <a:lstStyle/>
                    <a:p>
                      <a:pPr marL="635" algn="ctr">
                        <a:lnSpc>
                          <a:spcPts val="2260"/>
                        </a:lnSpc>
                        <a:spcBef>
                          <a:spcPts val="905"/>
                        </a:spcBef>
                      </a:pPr>
                      <a:r>
                        <a:rPr sz="3000" b="1" spc="15" baseline="13888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I</a:t>
                      </a:r>
                      <a:r>
                        <a:rPr sz="1300" b="1" spc="10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CP</a:t>
                      </a:r>
                      <a:endParaRPr sz="1300">
                        <a:latin typeface="Carlito"/>
                        <a:cs typeface="Carlito"/>
                      </a:endParaRPr>
                    </a:p>
                  </a:txBody>
                  <a:tcPr marL="0" marR="0" marT="1149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100</a:t>
                      </a:r>
                      <a:r>
                        <a:rPr sz="2000" spc="-2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5" dirty="0">
                          <a:latin typeface="Carlito"/>
                          <a:cs typeface="Carlito"/>
                        </a:rPr>
                        <a:t>uA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527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908">
                <a:tc>
                  <a:txBody>
                    <a:bodyPr/>
                    <a:lstStyle/>
                    <a:p>
                      <a:pPr algn="ctr">
                        <a:lnSpc>
                          <a:spcPts val="2260"/>
                        </a:lnSpc>
                        <a:spcBef>
                          <a:spcPts val="905"/>
                        </a:spcBef>
                      </a:pPr>
                      <a:r>
                        <a:rPr sz="3000" b="1" spc="7" baseline="13888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K</a:t>
                      </a:r>
                      <a:r>
                        <a:rPr sz="1300" b="1" spc="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VCO</a:t>
                      </a:r>
                      <a:endParaRPr sz="1300">
                        <a:latin typeface="Carlito"/>
                        <a:cs typeface="Carlito"/>
                      </a:endParaRPr>
                    </a:p>
                  </a:txBody>
                  <a:tcPr marL="0" marR="0" marT="11493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600</a:t>
                      </a:r>
                      <a:r>
                        <a:rPr sz="2000" spc="-2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MHz/V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527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908"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000" b="1" spc="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R</a:t>
                      </a:r>
                      <a:r>
                        <a:rPr sz="1950" b="1" spc="7" baseline="-21367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P</a:t>
                      </a:r>
                      <a:endParaRPr sz="1950" baseline="-21367">
                        <a:latin typeface="Carlito"/>
                        <a:cs typeface="Carlito"/>
                      </a:endParaRPr>
                    </a:p>
                  </a:txBody>
                  <a:tcPr marL="0" marR="0" marT="527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95821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000" spc="-85" dirty="0">
                          <a:latin typeface="Arial"/>
                          <a:cs typeface="Arial"/>
                        </a:rPr>
                        <a:t>6.5</a:t>
                      </a:r>
                      <a:r>
                        <a:rPr sz="2000" spc="-1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spc="-250" dirty="0">
                          <a:latin typeface="Arial"/>
                          <a:cs typeface="Arial"/>
                        </a:rPr>
                        <a:t>KΩ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527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782"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000" b="1" spc="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C</a:t>
                      </a:r>
                      <a:r>
                        <a:rPr sz="1950" b="1" spc="7" baseline="-21367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P</a:t>
                      </a:r>
                      <a:endParaRPr sz="1950" baseline="-21367">
                        <a:latin typeface="Carlito"/>
                        <a:cs typeface="Carlito"/>
                      </a:endParaRPr>
                    </a:p>
                  </a:txBody>
                  <a:tcPr marL="0" marR="0" marT="527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100</a:t>
                      </a:r>
                      <a:r>
                        <a:rPr sz="2000" spc="-20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spc="-5" dirty="0">
                          <a:latin typeface="Carlito"/>
                          <a:cs typeface="Carlito"/>
                        </a:rPr>
                        <a:t>fF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52705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D0D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490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2000" b="1" spc="5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C</a:t>
                      </a:r>
                      <a:r>
                        <a:rPr sz="1950" b="1" spc="7" baseline="-21367" dirty="0">
                          <a:solidFill>
                            <a:srgbClr val="FFFFFF"/>
                          </a:solidFill>
                          <a:latin typeface="Carlito"/>
                          <a:cs typeface="Carlito"/>
                        </a:rPr>
                        <a:t>2</a:t>
                      </a:r>
                      <a:endParaRPr sz="1950" baseline="-21367">
                        <a:latin typeface="Carlito"/>
                        <a:cs typeface="Carlito"/>
                      </a:endParaRPr>
                    </a:p>
                  </a:txBody>
                  <a:tcPr marL="0" marR="0" marT="533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4F81BC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2000" dirty="0">
                          <a:latin typeface="Carlito"/>
                          <a:cs typeface="Carlito"/>
                        </a:rPr>
                        <a:t>10</a:t>
                      </a:r>
                      <a:r>
                        <a:rPr sz="2000" spc="-25" dirty="0">
                          <a:latin typeface="Carlito"/>
                          <a:cs typeface="Carlito"/>
                        </a:rPr>
                        <a:t> </a:t>
                      </a:r>
                      <a:r>
                        <a:rPr sz="2000" dirty="0">
                          <a:latin typeface="Carlito"/>
                          <a:cs typeface="Carlito"/>
                        </a:rPr>
                        <a:t>fF</a:t>
                      </a:r>
                      <a:endParaRPr sz="2000">
                        <a:latin typeface="Carlito"/>
                        <a:cs typeface="Carlito"/>
                      </a:endParaRPr>
                    </a:p>
                  </a:txBody>
                  <a:tcPr marL="0" marR="0" marT="5334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9EC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24252" y="461899"/>
            <a:ext cx="50952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/>
              <a:t>Open-Loop </a:t>
            </a:r>
            <a:r>
              <a:rPr dirty="0"/>
              <a:t>Bode</a:t>
            </a:r>
            <a:r>
              <a:rPr spc="-50" dirty="0"/>
              <a:t> </a:t>
            </a:r>
            <a:r>
              <a:rPr dirty="0"/>
              <a:t>Plots</a:t>
            </a:r>
          </a:p>
        </p:txBody>
      </p:sp>
      <p:sp>
        <p:nvSpPr>
          <p:cNvPr id="3" name="object 3"/>
          <p:cNvSpPr/>
          <p:nvPr/>
        </p:nvSpPr>
        <p:spPr>
          <a:xfrm>
            <a:off x="1725347" y="1774763"/>
            <a:ext cx="5578056" cy="44368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85569" y="461899"/>
            <a:ext cx="537273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Closed-Loop Bode</a:t>
            </a:r>
            <a:r>
              <a:rPr spc="-90" dirty="0"/>
              <a:t> </a:t>
            </a:r>
            <a:r>
              <a:rPr dirty="0"/>
              <a:t>Plots</a:t>
            </a:r>
          </a:p>
        </p:txBody>
      </p:sp>
      <p:sp>
        <p:nvSpPr>
          <p:cNvPr id="3" name="object 3"/>
          <p:cNvSpPr/>
          <p:nvPr/>
        </p:nvSpPr>
        <p:spPr>
          <a:xfrm>
            <a:off x="1726746" y="1774763"/>
            <a:ext cx="5586412" cy="44368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703</Words>
  <Application>Microsoft Office PowerPoint</Application>
  <PresentationFormat>On-screen Show (4:3)</PresentationFormat>
  <Paragraphs>238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Carlito</vt:lpstr>
      <vt:lpstr>Times New Roman</vt:lpstr>
      <vt:lpstr>Wingdings</vt:lpstr>
      <vt:lpstr>Office Theme</vt:lpstr>
      <vt:lpstr>EE230 – Final Project</vt:lpstr>
      <vt:lpstr>Overview</vt:lpstr>
      <vt:lpstr>PowerPoint Presentation</vt:lpstr>
      <vt:lpstr>Target</vt:lpstr>
      <vt:lpstr>PLL Block Diagram</vt:lpstr>
      <vt:lpstr>PowerPoint Presentation</vt:lpstr>
      <vt:lpstr>System Parameters</vt:lpstr>
      <vt:lpstr>Open-Loop Bode Plots</vt:lpstr>
      <vt:lpstr>Closed-Loop Bode Plots</vt:lpstr>
      <vt:lpstr>Bode Plot Parameters</vt:lpstr>
      <vt:lpstr>PowerPoint Presentation</vt:lpstr>
      <vt:lpstr>Test Bench</vt:lpstr>
      <vt:lpstr>Waveforms</vt:lpstr>
      <vt:lpstr>PowerPoint Presentation</vt:lpstr>
      <vt:lpstr>1- PFD</vt:lpstr>
      <vt:lpstr>2- Charge Pump</vt:lpstr>
      <vt:lpstr>PowerPoint Presentation</vt:lpstr>
      <vt:lpstr>3- Loop Filter</vt:lpstr>
      <vt:lpstr>PFD/CP</vt:lpstr>
      <vt:lpstr>PFD/CP</vt:lpstr>
      <vt:lpstr>4- VCO</vt:lpstr>
      <vt:lpstr>LC Oscillator</vt:lpstr>
      <vt:lpstr>LC Oscillator</vt:lpstr>
      <vt:lpstr>LC Oscillator</vt:lpstr>
      <vt:lpstr>4- VCO</vt:lpstr>
      <vt:lpstr>Current Starved Ring Oscillator</vt:lpstr>
      <vt:lpstr>Current Starved Ring Oscillator</vt:lpstr>
      <vt:lpstr>Current Starved Ring Oscillator</vt:lpstr>
      <vt:lpstr>5- Divider</vt:lpstr>
      <vt:lpstr>PowerPoint Presentation</vt:lpstr>
      <vt:lpstr>PowerPoint Presentation</vt:lpstr>
      <vt:lpstr>PowerPoint Presentation</vt:lpstr>
      <vt:lpstr>Test Bench</vt:lpstr>
      <vt:lpstr>A. Using LC VCO</vt:lpstr>
      <vt:lpstr>Waveforms</vt:lpstr>
      <vt:lpstr>RMS Jitter</vt:lpstr>
      <vt:lpstr>Pk-Pk Jitter</vt:lpstr>
      <vt:lpstr>Eye Diagram Jitter</vt:lpstr>
      <vt:lpstr>Eye Diagram Jitter</vt:lpstr>
      <vt:lpstr>B. Using Current-Starved Ring VCO</vt:lpstr>
      <vt:lpstr>Waveforms</vt:lpstr>
      <vt:lpstr>RMS Jitter</vt:lpstr>
      <vt:lpstr>Pk-Pk Jitter</vt:lpstr>
      <vt:lpstr>Comparison</vt:lpstr>
      <vt:lpstr>PowerPoint Presentation</vt:lpstr>
      <vt:lpstr>All Corners</vt:lpstr>
      <vt:lpstr>Nominal  TT, 27°, 1 VDD</vt:lpstr>
      <vt:lpstr>FF, 125°, 0.9 VDD</vt:lpstr>
      <vt:lpstr>FF, 125°, 1.1 VDD</vt:lpstr>
      <vt:lpstr>FF, -40°, 0.9 VDD</vt:lpstr>
      <vt:lpstr>FF, -40°, 1.1 VDD</vt:lpstr>
      <vt:lpstr>SS, 125°, 0.9 VDD</vt:lpstr>
      <vt:lpstr>SS, 125°, 1.1 VDD</vt:lpstr>
      <vt:lpstr>SS, -40°, 0.9 VDD</vt:lpstr>
      <vt:lpstr>SS, -40°, 1.1 VDD</vt:lpstr>
      <vt:lpstr>(7)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EE288FinalProject_MuhammadAldacher&amp;EnriqueHernandez</dc:title>
  <dc:creator>Muhammad Aldacher</dc:creator>
  <cp:lastModifiedBy>suk sidd</cp:lastModifiedBy>
  <cp:revision>1</cp:revision>
  <dcterms:created xsi:type="dcterms:W3CDTF">2023-01-29T15:59:56Z</dcterms:created>
  <dcterms:modified xsi:type="dcterms:W3CDTF">2023-01-29T16:02:41Z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2018-12-04T00:00:00Z</vt:filetime>
  </property>
  <property fmtid="{D5CDD505-2E9C-101B-9397-08002B2CF9AE}" pid="3" name="Creator">
    <vt:lpwstr>Microsoft® PowerPoint® for Office 365</vt:lpwstr>
  </property>
  <property fmtid="{D5CDD505-2E9C-101B-9397-08002B2CF9AE}" pid="4" name="LastSaved">
    <vt:filetime>2023-01-29T00:00:00Z</vt:filetime>
  </property>
</Properties>
</file>